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6" r:id="rId1"/>
  </p:sldMasterIdLst>
  <p:notesMasterIdLst>
    <p:notesMasterId r:id="rId127"/>
  </p:notesMasterIdLst>
  <p:sldIdLst>
    <p:sldId id="259" r:id="rId2"/>
    <p:sldId id="261" r:id="rId3"/>
    <p:sldId id="262" r:id="rId4"/>
    <p:sldId id="265" r:id="rId5"/>
    <p:sldId id="266" r:id="rId6"/>
    <p:sldId id="267" r:id="rId7"/>
    <p:sldId id="789" r:id="rId8"/>
    <p:sldId id="271" r:id="rId9"/>
    <p:sldId id="272" r:id="rId10"/>
    <p:sldId id="439" r:id="rId11"/>
    <p:sldId id="273" r:id="rId12"/>
    <p:sldId id="793" r:id="rId13"/>
    <p:sldId id="274" r:id="rId14"/>
    <p:sldId id="440" r:id="rId15"/>
    <p:sldId id="790" r:id="rId16"/>
    <p:sldId id="492" r:id="rId17"/>
    <p:sldId id="444" r:id="rId18"/>
    <p:sldId id="445" r:id="rId19"/>
    <p:sldId id="446" r:id="rId20"/>
    <p:sldId id="448" r:id="rId21"/>
    <p:sldId id="449" r:id="rId22"/>
    <p:sldId id="450" r:id="rId23"/>
    <p:sldId id="451" r:id="rId24"/>
    <p:sldId id="791" r:id="rId25"/>
    <p:sldId id="453" r:id="rId26"/>
    <p:sldId id="454" r:id="rId27"/>
    <p:sldId id="455" r:id="rId28"/>
    <p:sldId id="456" r:id="rId29"/>
    <p:sldId id="457" r:id="rId30"/>
    <p:sldId id="458" r:id="rId31"/>
    <p:sldId id="787" r:id="rId32"/>
    <p:sldId id="460" r:id="rId33"/>
    <p:sldId id="461" r:id="rId34"/>
    <p:sldId id="462" r:id="rId35"/>
    <p:sldId id="463" r:id="rId36"/>
    <p:sldId id="464" r:id="rId37"/>
    <p:sldId id="465" r:id="rId38"/>
    <p:sldId id="466" r:id="rId39"/>
    <p:sldId id="490" r:id="rId40"/>
    <p:sldId id="467" r:id="rId41"/>
    <p:sldId id="491" r:id="rId42"/>
    <p:sldId id="788" r:id="rId43"/>
    <p:sldId id="469" r:id="rId44"/>
    <p:sldId id="470" r:id="rId45"/>
    <p:sldId id="471" r:id="rId46"/>
    <p:sldId id="472" r:id="rId47"/>
    <p:sldId id="473" r:id="rId48"/>
    <p:sldId id="474" r:id="rId49"/>
    <p:sldId id="792" r:id="rId50"/>
    <p:sldId id="476" r:id="rId51"/>
    <p:sldId id="478" r:id="rId52"/>
    <p:sldId id="479" r:id="rId53"/>
    <p:sldId id="481" r:id="rId54"/>
    <p:sldId id="482" r:id="rId55"/>
    <p:sldId id="483" r:id="rId56"/>
    <p:sldId id="484" r:id="rId57"/>
    <p:sldId id="485" r:id="rId58"/>
    <p:sldId id="486" r:id="rId59"/>
    <p:sldId id="487" r:id="rId60"/>
    <p:sldId id="475" r:id="rId61"/>
    <p:sldId id="488" r:id="rId62"/>
    <p:sldId id="497" r:id="rId63"/>
    <p:sldId id="489" r:id="rId64"/>
    <p:sldId id="494" r:id="rId65"/>
    <p:sldId id="495" r:id="rId66"/>
    <p:sldId id="496" r:id="rId67"/>
    <p:sldId id="498" r:id="rId68"/>
    <p:sldId id="499" r:id="rId69"/>
    <p:sldId id="500" r:id="rId70"/>
    <p:sldId id="501" r:id="rId71"/>
    <p:sldId id="502" r:id="rId72"/>
    <p:sldId id="503" r:id="rId73"/>
    <p:sldId id="504" r:id="rId74"/>
    <p:sldId id="505" r:id="rId75"/>
    <p:sldId id="506" r:id="rId76"/>
    <p:sldId id="507" r:id="rId77"/>
    <p:sldId id="508" r:id="rId78"/>
    <p:sldId id="2134806073" r:id="rId79"/>
    <p:sldId id="2134806062" r:id="rId80"/>
    <p:sldId id="2134806063" r:id="rId81"/>
    <p:sldId id="2134806064" r:id="rId82"/>
    <p:sldId id="2134806065" r:id="rId83"/>
    <p:sldId id="2134806066" r:id="rId84"/>
    <p:sldId id="2134806067" r:id="rId85"/>
    <p:sldId id="2134806068" r:id="rId86"/>
    <p:sldId id="2134806069" r:id="rId87"/>
    <p:sldId id="2134806070" r:id="rId88"/>
    <p:sldId id="2134806072" r:id="rId89"/>
    <p:sldId id="2134806071" r:id="rId90"/>
    <p:sldId id="2134806077" r:id="rId91"/>
    <p:sldId id="2134806078" r:id="rId92"/>
    <p:sldId id="2134806079" r:id="rId93"/>
    <p:sldId id="2147376717" r:id="rId94"/>
    <p:sldId id="2147376718" r:id="rId95"/>
    <p:sldId id="2134806112" r:id="rId96"/>
    <p:sldId id="2134806074" r:id="rId97"/>
    <p:sldId id="2134806080" r:id="rId98"/>
    <p:sldId id="2134806082" r:id="rId99"/>
    <p:sldId id="2134806086" r:id="rId100"/>
    <p:sldId id="2134806087" r:id="rId101"/>
    <p:sldId id="2134806088" r:id="rId102"/>
    <p:sldId id="2134806089" r:id="rId103"/>
    <p:sldId id="2134806090" r:id="rId104"/>
    <p:sldId id="2134806092" r:id="rId105"/>
    <p:sldId id="2134806094" r:id="rId106"/>
    <p:sldId id="2134806095" r:id="rId107"/>
    <p:sldId id="2134806096" r:id="rId108"/>
    <p:sldId id="2147376716" r:id="rId109"/>
    <p:sldId id="2134806097" r:id="rId110"/>
    <p:sldId id="2134806098" r:id="rId111"/>
    <p:sldId id="2134806099" r:id="rId112"/>
    <p:sldId id="2134806100" r:id="rId113"/>
    <p:sldId id="2134806101" r:id="rId114"/>
    <p:sldId id="2134806102" r:id="rId115"/>
    <p:sldId id="2134806103" r:id="rId116"/>
    <p:sldId id="2147376714" r:id="rId117"/>
    <p:sldId id="2134806075" r:id="rId118"/>
    <p:sldId id="2134806104" r:id="rId119"/>
    <p:sldId id="2134806105" r:id="rId120"/>
    <p:sldId id="2134806106" r:id="rId121"/>
    <p:sldId id="2134806107" r:id="rId122"/>
    <p:sldId id="2147376719" r:id="rId123"/>
    <p:sldId id="2134806479" r:id="rId124"/>
    <p:sldId id="2134806480" r:id="rId125"/>
    <p:sldId id="269" r:id="rId126"/>
  </p:sldIdLst>
  <p:sldSz cx="9144000" cy="5143500" type="screen16x9"/>
  <p:notesSz cx="6858000" cy="9144000"/>
  <p:embeddedFontLst>
    <p:embeddedFont>
      <p:font typeface="Calibri" panose="020F0502020204030204" pitchFamily="34" charset="0"/>
      <p:regular r:id="rId128"/>
      <p:bold r:id="rId129"/>
      <p:italic r:id="rId130"/>
      <p:boldItalic r:id="rId131"/>
    </p:embeddedFont>
    <p:embeddedFont>
      <p:font typeface="Helvetica Neue" panose="020B0604020202020204" charset="0"/>
      <p:regular r:id="rId132"/>
      <p:bold r:id="rId133"/>
      <p:italic r:id="rId134"/>
      <p:boldItalic r:id="rId135"/>
    </p:embeddedFont>
    <p:embeddedFont>
      <p:font typeface="Lato" panose="020F0502020204030203" pitchFamily="34" charset="0"/>
      <p:regular r:id="rId136"/>
      <p:bold r:id="rId137"/>
      <p:italic r:id="rId138"/>
      <p:boldItalic r:id="rId139"/>
    </p:embeddedFont>
    <p:embeddedFont>
      <p:font typeface="Merriweather" panose="00000500000000000000" pitchFamily="2" charset="0"/>
      <p:regular r:id="rId140"/>
      <p:bold r:id="rId141"/>
      <p:italic r:id="rId142"/>
      <p:boldItalic r:id="rId143"/>
    </p:embeddedFont>
    <p:embeddedFont>
      <p:font typeface="Montserrat" panose="00000500000000000000" pitchFamily="2" charset="0"/>
      <p:regular r:id="rId144"/>
      <p:bold r:id="rId145"/>
      <p:italic r:id="rId146"/>
      <p:boldItalic r:id="rId147"/>
    </p:embeddedFont>
    <p:embeddedFont>
      <p:font typeface="Montserrat Medium" panose="00000600000000000000" pitchFamily="2" charset="0"/>
      <p:regular r:id="rId148"/>
      <p:bold r:id="rId149"/>
      <p:italic r:id="rId150"/>
      <p:boldItalic r:id="rId151"/>
    </p:embeddedFont>
    <p:embeddedFont>
      <p:font typeface="Trebuchet MS" panose="020B0603020202020204" pitchFamily="34" charset="0"/>
      <p:regular r:id="rId152"/>
      <p:bold r:id="rId153"/>
      <p:italic r:id="rId154"/>
      <p:boldItalic r:id="rId1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8876" autoAdjust="0"/>
  </p:normalViewPr>
  <p:slideViewPr>
    <p:cSldViewPr snapToGrid="0">
      <p:cViewPr varScale="1">
        <p:scale>
          <a:sx n="101" d="100"/>
          <a:sy n="101" d="100"/>
        </p:scale>
        <p:origin x="1836"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11.fntdata"/><Relationship Id="rId159"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font" Target="fonts/font1.fntdata"/><Relationship Id="rId149" Type="http://schemas.openxmlformats.org/officeDocument/2006/relationships/font" Target="fonts/font22.fntdata"/><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font" Target="fonts/font12.fntdata"/><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font" Target="fonts/font23.fntdata"/><Relationship Id="rId155" Type="http://schemas.openxmlformats.org/officeDocument/2006/relationships/font" Target="fonts/font28.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font" Target="fonts/font2.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13.fntdata"/><Relationship Id="rId145"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3.fntdata"/><Relationship Id="rId135" Type="http://schemas.openxmlformats.org/officeDocument/2006/relationships/font" Target="fonts/font8.fntdata"/><Relationship Id="rId151" Type="http://schemas.openxmlformats.org/officeDocument/2006/relationships/font" Target="fonts/font24.fntdata"/><Relationship Id="rId156"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14.fntdata"/><Relationship Id="rId146" Type="http://schemas.openxmlformats.org/officeDocument/2006/relationships/font" Target="fonts/font1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4.fntdata"/><Relationship Id="rId136" Type="http://schemas.openxmlformats.org/officeDocument/2006/relationships/font" Target="fonts/font9.fntdata"/><Relationship Id="rId15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25.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1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10.fntdata"/><Relationship Id="rId15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5.fntdata"/><Relationship Id="rId153" Type="http://schemas.openxmlformats.org/officeDocument/2006/relationships/font" Target="fonts/font26.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font" Target="fonts/font16.fntdata"/><Relationship Id="rId148"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6.fntdata"/><Relationship Id="rId154" Type="http://schemas.openxmlformats.org/officeDocument/2006/relationships/font" Target="fonts/font27.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font" Target="fonts/font17.fntdata"/><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font" Target="fonts/font7.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3D49AF-7403-4FFA-BED8-1A6107CC2331}" type="doc">
      <dgm:prSet loTypeId="urn:microsoft.com/office/officeart/2005/8/layout/pyramid2" loCatId="pyramid" qsTypeId="urn:microsoft.com/office/officeart/2005/8/quickstyle/simple1" qsCatId="simple" csTypeId="urn:microsoft.com/office/officeart/2005/8/colors/accent1_2" csCatId="accent1" phldr="1"/>
      <dgm:spPr/>
    </dgm:pt>
    <dgm:pt modelId="{B427A1E4-3D62-428A-B0D6-9BECC0940810}">
      <dgm:prSet phldrT="[Text]"/>
      <dgm:spPr/>
      <dgm:t>
        <a:bodyPr/>
        <a:lstStyle/>
        <a:p>
          <a:r>
            <a:rPr lang="en-US" dirty="0"/>
            <a:t>Hardware</a:t>
          </a:r>
        </a:p>
      </dgm:t>
    </dgm:pt>
    <dgm:pt modelId="{37477174-05DA-47AE-8039-06E05D32715C}" type="parTrans" cxnId="{A362524C-60A0-4405-BDCA-2411DC7A8118}">
      <dgm:prSet/>
      <dgm:spPr/>
      <dgm:t>
        <a:bodyPr/>
        <a:lstStyle/>
        <a:p>
          <a:endParaRPr lang="en-US"/>
        </a:p>
      </dgm:t>
    </dgm:pt>
    <dgm:pt modelId="{2B218822-0A38-492D-A254-CC7192B96582}" type="sibTrans" cxnId="{A362524C-60A0-4405-BDCA-2411DC7A8118}">
      <dgm:prSet/>
      <dgm:spPr/>
      <dgm:t>
        <a:bodyPr/>
        <a:lstStyle/>
        <a:p>
          <a:endParaRPr lang="en-US"/>
        </a:p>
      </dgm:t>
    </dgm:pt>
    <dgm:pt modelId="{2A59D9FA-4A1B-49E8-A366-BE82BB5511C5}">
      <dgm:prSet phldrT="[Text]"/>
      <dgm:spPr/>
      <dgm:t>
        <a:bodyPr/>
        <a:lstStyle/>
        <a:p>
          <a:r>
            <a:rPr lang="en-US" dirty="0"/>
            <a:t>Software</a:t>
          </a:r>
        </a:p>
      </dgm:t>
    </dgm:pt>
    <dgm:pt modelId="{4E090606-647C-47B7-9970-614272BBA864}" type="parTrans" cxnId="{A8F4BB3D-EE52-4F06-AA22-7324AB102D55}">
      <dgm:prSet/>
      <dgm:spPr/>
      <dgm:t>
        <a:bodyPr/>
        <a:lstStyle/>
        <a:p>
          <a:endParaRPr lang="en-US"/>
        </a:p>
      </dgm:t>
    </dgm:pt>
    <dgm:pt modelId="{8BC8C148-1157-42E2-BB7A-748C0B1A8E56}" type="sibTrans" cxnId="{A8F4BB3D-EE52-4F06-AA22-7324AB102D55}">
      <dgm:prSet/>
      <dgm:spPr/>
      <dgm:t>
        <a:bodyPr/>
        <a:lstStyle/>
        <a:p>
          <a:endParaRPr lang="en-US"/>
        </a:p>
      </dgm:t>
    </dgm:pt>
    <dgm:pt modelId="{851E96E3-22E8-4BD5-A414-C4EB2523569A}">
      <dgm:prSet phldrT="[Text]"/>
      <dgm:spPr/>
      <dgm:t>
        <a:bodyPr/>
        <a:lstStyle/>
        <a:p>
          <a:r>
            <a:rPr lang="en-US" dirty="0"/>
            <a:t>Network</a:t>
          </a:r>
        </a:p>
      </dgm:t>
    </dgm:pt>
    <dgm:pt modelId="{7781DC87-00D7-42F1-8BDD-5E6ED3774A6A}" type="parTrans" cxnId="{205AB108-B2FE-48CC-9EDA-9EE13E966B90}">
      <dgm:prSet/>
      <dgm:spPr/>
      <dgm:t>
        <a:bodyPr/>
        <a:lstStyle/>
        <a:p>
          <a:endParaRPr lang="en-US"/>
        </a:p>
      </dgm:t>
    </dgm:pt>
    <dgm:pt modelId="{9E86B803-F1C0-4268-8A62-945C6D7FC099}" type="sibTrans" cxnId="{205AB108-B2FE-48CC-9EDA-9EE13E966B90}">
      <dgm:prSet/>
      <dgm:spPr/>
      <dgm:t>
        <a:bodyPr/>
        <a:lstStyle/>
        <a:p>
          <a:endParaRPr lang="en-US"/>
        </a:p>
      </dgm:t>
    </dgm:pt>
    <dgm:pt modelId="{F21B362F-997E-47A5-A803-7E6B99A4A957}">
      <dgm:prSet phldrT="[Text]"/>
      <dgm:spPr/>
      <dgm:t>
        <a:bodyPr/>
        <a:lstStyle/>
        <a:p>
          <a:r>
            <a:rPr lang="en-US" dirty="0"/>
            <a:t>Database</a:t>
          </a:r>
        </a:p>
      </dgm:t>
    </dgm:pt>
    <dgm:pt modelId="{6D41A9F4-378F-4986-ABBD-F7855E5F52E7}" type="parTrans" cxnId="{9901E817-9D16-4046-B8B1-E1E841963E93}">
      <dgm:prSet/>
      <dgm:spPr/>
      <dgm:t>
        <a:bodyPr/>
        <a:lstStyle/>
        <a:p>
          <a:endParaRPr lang="en-US"/>
        </a:p>
      </dgm:t>
    </dgm:pt>
    <dgm:pt modelId="{C5D9739B-1050-443F-9A85-308F02B4D36E}" type="sibTrans" cxnId="{9901E817-9D16-4046-B8B1-E1E841963E93}">
      <dgm:prSet/>
      <dgm:spPr/>
      <dgm:t>
        <a:bodyPr/>
        <a:lstStyle/>
        <a:p>
          <a:endParaRPr lang="en-US"/>
        </a:p>
      </dgm:t>
    </dgm:pt>
    <dgm:pt modelId="{98DF8879-4F65-453D-9CEA-C628F1EF7B1F}" type="pres">
      <dgm:prSet presAssocID="{D13D49AF-7403-4FFA-BED8-1A6107CC2331}" presName="compositeShape" presStyleCnt="0">
        <dgm:presLayoutVars>
          <dgm:dir/>
          <dgm:resizeHandles/>
        </dgm:presLayoutVars>
      </dgm:prSet>
      <dgm:spPr/>
    </dgm:pt>
    <dgm:pt modelId="{0BD93CBC-9361-4E27-9C9B-7538334B9119}" type="pres">
      <dgm:prSet presAssocID="{D13D49AF-7403-4FFA-BED8-1A6107CC2331}" presName="pyramid" presStyleLbl="node1" presStyleIdx="0" presStyleCnt="1"/>
      <dgm:spPr/>
    </dgm:pt>
    <dgm:pt modelId="{CD69C5B6-91CD-464F-BD20-61B31AA7045B}" type="pres">
      <dgm:prSet presAssocID="{D13D49AF-7403-4FFA-BED8-1A6107CC2331}" presName="theList" presStyleCnt="0"/>
      <dgm:spPr/>
    </dgm:pt>
    <dgm:pt modelId="{A5B3B30E-59FF-411A-8433-E259C87B8720}" type="pres">
      <dgm:prSet presAssocID="{B427A1E4-3D62-428A-B0D6-9BECC0940810}" presName="aNode" presStyleLbl="fgAcc1" presStyleIdx="0" presStyleCnt="4">
        <dgm:presLayoutVars>
          <dgm:bulletEnabled val="1"/>
        </dgm:presLayoutVars>
      </dgm:prSet>
      <dgm:spPr/>
    </dgm:pt>
    <dgm:pt modelId="{F171165C-626A-436D-A423-3635F54AB5CD}" type="pres">
      <dgm:prSet presAssocID="{B427A1E4-3D62-428A-B0D6-9BECC0940810}" presName="aSpace" presStyleCnt="0"/>
      <dgm:spPr/>
    </dgm:pt>
    <dgm:pt modelId="{03315AAF-DE8D-4121-B17D-6CA4E39510CA}" type="pres">
      <dgm:prSet presAssocID="{2A59D9FA-4A1B-49E8-A366-BE82BB5511C5}" presName="aNode" presStyleLbl="fgAcc1" presStyleIdx="1" presStyleCnt="4">
        <dgm:presLayoutVars>
          <dgm:bulletEnabled val="1"/>
        </dgm:presLayoutVars>
      </dgm:prSet>
      <dgm:spPr/>
    </dgm:pt>
    <dgm:pt modelId="{B55443DD-CA9B-408F-9400-EF387C3507BF}" type="pres">
      <dgm:prSet presAssocID="{2A59D9FA-4A1B-49E8-A366-BE82BB5511C5}" presName="aSpace" presStyleCnt="0"/>
      <dgm:spPr/>
    </dgm:pt>
    <dgm:pt modelId="{8BEAD94F-6F5C-45F0-8223-F59FBE77CC4C}" type="pres">
      <dgm:prSet presAssocID="{851E96E3-22E8-4BD5-A414-C4EB2523569A}" presName="aNode" presStyleLbl="fgAcc1" presStyleIdx="2" presStyleCnt="4">
        <dgm:presLayoutVars>
          <dgm:bulletEnabled val="1"/>
        </dgm:presLayoutVars>
      </dgm:prSet>
      <dgm:spPr/>
    </dgm:pt>
    <dgm:pt modelId="{A44A283F-BE95-4917-8A72-5469A9C40E84}" type="pres">
      <dgm:prSet presAssocID="{851E96E3-22E8-4BD5-A414-C4EB2523569A}" presName="aSpace" presStyleCnt="0"/>
      <dgm:spPr/>
    </dgm:pt>
    <dgm:pt modelId="{29F8E23C-5DEC-4BCC-944F-BD5391720C83}" type="pres">
      <dgm:prSet presAssocID="{F21B362F-997E-47A5-A803-7E6B99A4A957}" presName="aNode" presStyleLbl="fgAcc1" presStyleIdx="3" presStyleCnt="4">
        <dgm:presLayoutVars>
          <dgm:bulletEnabled val="1"/>
        </dgm:presLayoutVars>
      </dgm:prSet>
      <dgm:spPr/>
    </dgm:pt>
    <dgm:pt modelId="{FEE9A87F-42F7-425D-AF78-36265BFD7D9D}" type="pres">
      <dgm:prSet presAssocID="{F21B362F-997E-47A5-A803-7E6B99A4A957}" presName="aSpace" presStyleCnt="0"/>
      <dgm:spPr/>
    </dgm:pt>
  </dgm:ptLst>
  <dgm:cxnLst>
    <dgm:cxn modelId="{205AB108-B2FE-48CC-9EDA-9EE13E966B90}" srcId="{D13D49AF-7403-4FFA-BED8-1A6107CC2331}" destId="{851E96E3-22E8-4BD5-A414-C4EB2523569A}" srcOrd="2" destOrd="0" parTransId="{7781DC87-00D7-42F1-8BDD-5E6ED3774A6A}" sibTransId="{9E86B803-F1C0-4268-8A62-945C6D7FC099}"/>
    <dgm:cxn modelId="{9901E817-9D16-4046-B8B1-E1E841963E93}" srcId="{D13D49AF-7403-4FFA-BED8-1A6107CC2331}" destId="{F21B362F-997E-47A5-A803-7E6B99A4A957}" srcOrd="3" destOrd="0" parTransId="{6D41A9F4-378F-4986-ABBD-F7855E5F52E7}" sibTransId="{C5D9739B-1050-443F-9A85-308F02B4D36E}"/>
    <dgm:cxn modelId="{82D08A20-6916-4A95-B8A9-5ED1EBF7BBF6}" type="presOf" srcId="{2A59D9FA-4A1B-49E8-A366-BE82BB5511C5}" destId="{03315AAF-DE8D-4121-B17D-6CA4E39510CA}" srcOrd="0" destOrd="0" presId="urn:microsoft.com/office/officeart/2005/8/layout/pyramid2"/>
    <dgm:cxn modelId="{65204032-ECDD-4CD9-AEB3-81CC7CACCF05}" type="presOf" srcId="{851E96E3-22E8-4BD5-A414-C4EB2523569A}" destId="{8BEAD94F-6F5C-45F0-8223-F59FBE77CC4C}" srcOrd="0" destOrd="0" presId="urn:microsoft.com/office/officeart/2005/8/layout/pyramid2"/>
    <dgm:cxn modelId="{A8F4BB3D-EE52-4F06-AA22-7324AB102D55}" srcId="{D13D49AF-7403-4FFA-BED8-1A6107CC2331}" destId="{2A59D9FA-4A1B-49E8-A366-BE82BB5511C5}" srcOrd="1" destOrd="0" parTransId="{4E090606-647C-47B7-9970-614272BBA864}" sibTransId="{8BC8C148-1157-42E2-BB7A-748C0B1A8E56}"/>
    <dgm:cxn modelId="{A362524C-60A0-4405-BDCA-2411DC7A8118}" srcId="{D13D49AF-7403-4FFA-BED8-1A6107CC2331}" destId="{B427A1E4-3D62-428A-B0D6-9BECC0940810}" srcOrd="0" destOrd="0" parTransId="{37477174-05DA-47AE-8039-06E05D32715C}" sibTransId="{2B218822-0A38-492D-A254-CC7192B96582}"/>
    <dgm:cxn modelId="{A76C499C-FB23-46EA-BB6E-D13F86FF55C0}" type="presOf" srcId="{D13D49AF-7403-4FFA-BED8-1A6107CC2331}" destId="{98DF8879-4F65-453D-9CEA-C628F1EF7B1F}" srcOrd="0" destOrd="0" presId="urn:microsoft.com/office/officeart/2005/8/layout/pyramid2"/>
    <dgm:cxn modelId="{E4A40C9D-C891-4839-9866-FB82FFCA6784}" type="presOf" srcId="{B427A1E4-3D62-428A-B0D6-9BECC0940810}" destId="{A5B3B30E-59FF-411A-8433-E259C87B8720}" srcOrd="0" destOrd="0" presId="urn:microsoft.com/office/officeart/2005/8/layout/pyramid2"/>
    <dgm:cxn modelId="{2F1D85BB-5288-4EA6-9562-1B3D1DDDD4D0}" type="presOf" srcId="{F21B362F-997E-47A5-A803-7E6B99A4A957}" destId="{29F8E23C-5DEC-4BCC-944F-BD5391720C83}" srcOrd="0" destOrd="0" presId="urn:microsoft.com/office/officeart/2005/8/layout/pyramid2"/>
    <dgm:cxn modelId="{4196C60C-4892-49A8-88BD-9A334A50B835}" type="presParOf" srcId="{98DF8879-4F65-453D-9CEA-C628F1EF7B1F}" destId="{0BD93CBC-9361-4E27-9C9B-7538334B9119}" srcOrd="0" destOrd="0" presId="urn:microsoft.com/office/officeart/2005/8/layout/pyramid2"/>
    <dgm:cxn modelId="{F4D062DF-13D9-405A-A320-5D2E7745AEF1}" type="presParOf" srcId="{98DF8879-4F65-453D-9CEA-C628F1EF7B1F}" destId="{CD69C5B6-91CD-464F-BD20-61B31AA7045B}" srcOrd="1" destOrd="0" presId="urn:microsoft.com/office/officeart/2005/8/layout/pyramid2"/>
    <dgm:cxn modelId="{7A486CEC-CFBC-4F86-94FD-EC9B00C5F669}" type="presParOf" srcId="{CD69C5B6-91CD-464F-BD20-61B31AA7045B}" destId="{A5B3B30E-59FF-411A-8433-E259C87B8720}" srcOrd="0" destOrd="0" presId="urn:microsoft.com/office/officeart/2005/8/layout/pyramid2"/>
    <dgm:cxn modelId="{5EFF930B-DA8C-4000-BE52-28B45E0122AD}" type="presParOf" srcId="{CD69C5B6-91CD-464F-BD20-61B31AA7045B}" destId="{F171165C-626A-436D-A423-3635F54AB5CD}" srcOrd="1" destOrd="0" presId="urn:microsoft.com/office/officeart/2005/8/layout/pyramid2"/>
    <dgm:cxn modelId="{11E97955-4FFA-4591-999E-02800ABD51C2}" type="presParOf" srcId="{CD69C5B6-91CD-464F-BD20-61B31AA7045B}" destId="{03315AAF-DE8D-4121-B17D-6CA4E39510CA}" srcOrd="2" destOrd="0" presId="urn:microsoft.com/office/officeart/2005/8/layout/pyramid2"/>
    <dgm:cxn modelId="{11794713-C56B-44CA-8D65-DA901E3700F4}" type="presParOf" srcId="{CD69C5B6-91CD-464F-BD20-61B31AA7045B}" destId="{B55443DD-CA9B-408F-9400-EF387C3507BF}" srcOrd="3" destOrd="0" presId="urn:microsoft.com/office/officeart/2005/8/layout/pyramid2"/>
    <dgm:cxn modelId="{12C89F38-782F-4F7B-8397-7BFD18C1053B}" type="presParOf" srcId="{CD69C5B6-91CD-464F-BD20-61B31AA7045B}" destId="{8BEAD94F-6F5C-45F0-8223-F59FBE77CC4C}" srcOrd="4" destOrd="0" presId="urn:microsoft.com/office/officeart/2005/8/layout/pyramid2"/>
    <dgm:cxn modelId="{797DA600-D553-439D-9FE2-6026A2C9C626}" type="presParOf" srcId="{CD69C5B6-91CD-464F-BD20-61B31AA7045B}" destId="{A44A283F-BE95-4917-8A72-5469A9C40E84}" srcOrd="5" destOrd="0" presId="urn:microsoft.com/office/officeart/2005/8/layout/pyramid2"/>
    <dgm:cxn modelId="{536E381A-1F4F-40D6-B5A3-D6C5193464C1}" type="presParOf" srcId="{CD69C5B6-91CD-464F-BD20-61B31AA7045B}" destId="{29F8E23C-5DEC-4BCC-944F-BD5391720C83}" srcOrd="6" destOrd="0" presId="urn:microsoft.com/office/officeart/2005/8/layout/pyramid2"/>
    <dgm:cxn modelId="{C82DEDFC-0719-4AFF-A50D-B1C5F4888643}" type="presParOf" srcId="{CD69C5B6-91CD-464F-BD20-61B31AA7045B}" destId="{FEE9A87F-42F7-425D-AF78-36265BFD7D9D}"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7ACF3A1-A488-4CAC-98FE-C6359CDFDF71}"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US"/>
        </a:p>
      </dgm:t>
    </dgm:pt>
    <dgm:pt modelId="{E98CDB0F-A6E1-4482-8986-175AFE8FE23D}">
      <dgm:prSet phldrT="[Text]"/>
      <dgm:spPr/>
      <dgm:t>
        <a:bodyPr/>
        <a:lstStyle/>
        <a:p>
          <a:r>
            <a:rPr lang="en-US" dirty="0"/>
            <a:t>Subject Criteria</a:t>
          </a:r>
        </a:p>
      </dgm:t>
    </dgm:pt>
    <dgm:pt modelId="{35037057-52A1-4C6C-9895-7A1C144E2DA5}" type="parTrans" cxnId="{77504B49-EA78-4D05-8223-4D540F78B9FF}">
      <dgm:prSet/>
      <dgm:spPr/>
      <dgm:t>
        <a:bodyPr/>
        <a:lstStyle/>
        <a:p>
          <a:endParaRPr lang="en-US"/>
        </a:p>
      </dgm:t>
    </dgm:pt>
    <dgm:pt modelId="{A7F0AB4B-2B21-4A7F-95E2-0F88F0992D33}" type="sibTrans" cxnId="{77504B49-EA78-4D05-8223-4D540F78B9FF}">
      <dgm:prSet/>
      <dgm:spPr/>
      <dgm:t>
        <a:bodyPr/>
        <a:lstStyle/>
        <a:p>
          <a:endParaRPr lang="en-US"/>
        </a:p>
      </dgm:t>
    </dgm:pt>
    <dgm:pt modelId="{B3D9E19B-1E4F-470B-AB90-01B0185FCCD3}">
      <dgm:prSet phldrT="[Text]"/>
      <dgm:spPr/>
      <dgm:t>
        <a:bodyPr/>
        <a:lstStyle/>
        <a:p>
          <a:r>
            <a:rPr lang="en-US" dirty="0"/>
            <a:t>Action</a:t>
          </a:r>
        </a:p>
      </dgm:t>
    </dgm:pt>
    <dgm:pt modelId="{DEA9099E-BE59-4781-8BB7-B7E257A04708}" type="parTrans" cxnId="{5A2CBD2D-17E4-4507-9964-A7456C90049D}">
      <dgm:prSet/>
      <dgm:spPr/>
      <dgm:t>
        <a:bodyPr/>
        <a:lstStyle/>
        <a:p>
          <a:endParaRPr lang="en-US"/>
        </a:p>
      </dgm:t>
    </dgm:pt>
    <dgm:pt modelId="{5C4985A4-FFCB-467A-B0F7-4C7C33E8A497}" type="sibTrans" cxnId="{5A2CBD2D-17E4-4507-9964-A7456C90049D}">
      <dgm:prSet/>
      <dgm:spPr/>
      <dgm:t>
        <a:bodyPr/>
        <a:lstStyle/>
        <a:p>
          <a:endParaRPr lang="en-US"/>
        </a:p>
      </dgm:t>
    </dgm:pt>
    <dgm:pt modelId="{8D8170A6-DB0B-4E17-83A6-48BFDFCC9D53}">
      <dgm:prSet phldrT="[Text]"/>
      <dgm:spPr/>
      <dgm:t>
        <a:bodyPr/>
        <a:lstStyle/>
        <a:p>
          <a:r>
            <a:rPr lang="en-US" dirty="0"/>
            <a:t>Target</a:t>
          </a:r>
        </a:p>
      </dgm:t>
    </dgm:pt>
    <dgm:pt modelId="{6BB9C461-0BDD-4DFC-9A96-1B0E1F970890}" type="parTrans" cxnId="{8B480384-D2B7-4633-ACE9-9D6C31EEE5AC}">
      <dgm:prSet/>
      <dgm:spPr/>
      <dgm:t>
        <a:bodyPr/>
        <a:lstStyle/>
        <a:p>
          <a:endParaRPr lang="en-US"/>
        </a:p>
      </dgm:t>
    </dgm:pt>
    <dgm:pt modelId="{5FF69154-2ABC-46B2-AB60-1B304BCB58D5}" type="sibTrans" cxnId="{8B480384-D2B7-4633-ACE9-9D6C31EEE5AC}">
      <dgm:prSet/>
      <dgm:spPr/>
      <dgm:t>
        <a:bodyPr/>
        <a:lstStyle/>
        <a:p>
          <a:endParaRPr lang="en-US"/>
        </a:p>
      </dgm:t>
    </dgm:pt>
    <dgm:pt modelId="{149C64EA-BE2A-4465-B0CF-4D0C5D53A628}">
      <dgm:prSet phldrT="[Text]"/>
      <dgm:spPr/>
      <dgm:t>
        <a:bodyPr/>
        <a:lstStyle/>
        <a:p>
          <a:r>
            <a:rPr lang="en-US" dirty="0"/>
            <a:t>Condition</a:t>
          </a:r>
        </a:p>
      </dgm:t>
    </dgm:pt>
    <dgm:pt modelId="{4E65C170-C10A-4F76-9DA2-78343B9B585E}" type="parTrans" cxnId="{41600195-6CB2-4A00-8D0B-DD13572B5542}">
      <dgm:prSet/>
      <dgm:spPr/>
      <dgm:t>
        <a:bodyPr/>
        <a:lstStyle/>
        <a:p>
          <a:endParaRPr lang="en-US"/>
        </a:p>
      </dgm:t>
    </dgm:pt>
    <dgm:pt modelId="{C58F9CDA-681D-493C-AA8F-24118ECB4F29}" type="sibTrans" cxnId="{41600195-6CB2-4A00-8D0B-DD13572B5542}">
      <dgm:prSet/>
      <dgm:spPr/>
      <dgm:t>
        <a:bodyPr/>
        <a:lstStyle/>
        <a:p>
          <a:endParaRPr lang="en-US"/>
        </a:p>
      </dgm:t>
    </dgm:pt>
    <dgm:pt modelId="{3CA716B6-BA02-40D4-A9D8-D54B9A8F54C1}" type="pres">
      <dgm:prSet presAssocID="{17ACF3A1-A488-4CAC-98FE-C6359CDFDF71}" presName="matrix" presStyleCnt="0">
        <dgm:presLayoutVars>
          <dgm:chMax val="1"/>
          <dgm:dir/>
          <dgm:resizeHandles val="exact"/>
        </dgm:presLayoutVars>
      </dgm:prSet>
      <dgm:spPr/>
    </dgm:pt>
    <dgm:pt modelId="{1A1A251E-8806-429D-BA09-BFDAF1A521F5}" type="pres">
      <dgm:prSet presAssocID="{17ACF3A1-A488-4CAC-98FE-C6359CDFDF71}" presName="diamond" presStyleLbl="bgShp" presStyleIdx="0" presStyleCnt="1"/>
      <dgm:spPr/>
    </dgm:pt>
    <dgm:pt modelId="{34B647AD-5D7E-462D-9969-EDF347E83BAD}" type="pres">
      <dgm:prSet presAssocID="{17ACF3A1-A488-4CAC-98FE-C6359CDFDF71}" presName="quad1" presStyleLbl="node1" presStyleIdx="0" presStyleCnt="4">
        <dgm:presLayoutVars>
          <dgm:chMax val="0"/>
          <dgm:chPref val="0"/>
          <dgm:bulletEnabled val="1"/>
        </dgm:presLayoutVars>
      </dgm:prSet>
      <dgm:spPr/>
    </dgm:pt>
    <dgm:pt modelId="{A70E7F16-6CC5-4B24-BD56-CD3A4ACF3CB0}" type="pres">
      <dgm:prSet presAssocID="{17ACF3A1-A488-4CAC-98FE-C6359CDFDF71}" presName="quad2" presStyleLbl="node1" presStyleIdx="1" presStyleCnt="4">
        <dgm:presLayoutVars>
          <dgm:chMax val="0"/>
          <dgm:chPref val="0"/>
          <dgm:bulletEnabled val="1"/>
        </dgm:presLayoutVars>
      </dgm:prSet>
      <dgm:spPr/>
    </dgm:pt>
    <dgm:pt modelId="{9CF40386-8E25-40DE-B4F2-73D737238037}" type="pres">
      <dgm:prSet presAssocID="{17ACF3A1-A488-4CAC-98FE-C6359CDFDF71}" presName="quad3" presStyleLbl="node1" presStyleIdx="2" presStyleCnt="4">
        <dgm:presLayoutVars>
          <dgm:chMax val="0"/>
          <dgm:chPref val="0"/>
          <dgm:bulletEnabled val="1"/>
        </dgm:presLayoutVars>
      </dgm:prSet>
      <dgm:spPr/>
    </dgm:pt>
    <dgm:pt modelId="{31B38227-5B76-4B64-B888-935E3C261AEF}" type="pres">
      <dgm:prSet presAssocID="{17ACF3A1-A488-4CAC-98FE-C6359CDFDF71}" presName="quad4" presStyleLbl="node1" presStyleIdx="3" presStyleCnt="4">
        <dgm:presLayoutVars>
          <dgm:chMax val="0"/>
          <dgm:chPref val="0"/>
          <dgm:bulletEnabled val="1"/>
        </dgm:presLayoutVars>
      </dgm:prSet>
      <dgm:spPr/>
    </dgm:pt>
  </dgm:ptLst>
  <dgm:cxnLst>
    <dgm:cxn modelId="{5A2CBD2D-17E4-4507-9964-A7456C90049D}" srcId="{17ACF3A1-A488-4CAC-98FE-C6359CDFDF71}" destId="{B3D9E19B-1E4F-470B-AB90-01B0185FCCD3}" srcOrd="1" destOrd="0" parTransId="{DEA9099E-BE59-4781-8BB7-B7E257A04708}" sibTransId="{5C4985A4-FFCB-467A-B0F7-4C7C33E8A497}"/>
    <dgm:cxn modelId="{CC242863-7A14-4FB2-9B9D-0C1DDD0018EB}" type="presOf" srcId="{E98CDB0F-A6E1-4482-8986-175AFE8FE23D}" destId="{34B647AD-5D7E-462D-9969-EDF347E83BAD}" srcOrd="0" destOrd="0" presId="urn:microsoft.com/office/officeart/2005/8/layout/matrix3"/>
    <dgm:cxn modelId="{77504B49-EA78-4D05-8223-4D540F78B9FF}" srcId="{17ACF3A1-A488-4CAC-98FE-C6359CDFDF71}" destId="{E98CDB0F-A6E1-4482-8986-175AFE8FE23D}" srcOrd="0" destOrd="0" parTransId="{35037057-52A1-4C6C-9895-7A1C144E2DA5}" sibTransId="{A7F0AB4B-2B21-4A7F-95E2-0F88F0992D33}"/>
    <dgm:cxn modelId="{7A686252-42B0-4C59-B3B5-AA78E43F8371}" type="presOf" srcId="{149C64EA-BE2A-4465-B0CF-4D0C5D53A628}" destId="{31B38227-5B76-4B64-B888-935E3C261AEF}" srcOrd="0" destOrd="0" presId="urn:microsoft.com/office/officeart/2005/8/layout/matrix3"/>
    <dgm:cxn modelId="{8B480384-D2B7-4633-ACE9-9D6C31EEE5AC}" srcId="{17ACF3A1-A488-4CAC-98FE-C6359CDFDF71}" destId="{8D8170A6-DB0B-4E17-83A6-48BFDFCC9D53}" srcOrd="2" destOrd="0" parTransId="{6BB9C461-0BDD-4DFC-9A96-1B0E1F970890}" sibTransId="{5FF69154-2ABC-46B2-AB60-1B304BCB58D5}"/>
    <dgm:cxn modelId="{41600195-6CB2-4A00-8D0B-DD13572B5542}" srcId="{17ACF3A1-A488-4CAC-98FE-C6359CDFDF71}" destId="{149C64EA-BE2A-4465-B0CF-4D0C5D53A628}" srcOrd="3" destOrd="0" parTransId="{4E65C170-C10A-4F76-9DA2-78343B9B585E}" sibTransId="{C58F9CDA-681D-493C-AA8F-24118ECB4F29}"/>
    <dgm:cxn modelId="{71C318C9-F861-4EF9-8161-5F2AED5E7DF3}" type="presOf" srcId="{17ACF3A1-A488-4CAC-98FE-C6359CDFDF71}" destId="{3CA716B6-BA02-40D4-A9D8-D54B9A8F54C1}" srcOrd="0" destOrd="0" presId="urn:microsoft.com/office/officeart/2005/8/layout/matrix3"/>
    <dgm:cxn modelId="{9D599AE6-43B6-415A-8298-5ACD91647703}" type="presOf" srcId="{B3D9E19B-1E4F-470B-AB90-01B0185FCCD3}" destId="{A70E7F16-6CC5-4B24-BD56-CD3A4ACF3CB0}" srcOrd="0" destOrd="0" presId="urn:microsoft.com/office/officeart/2005/8/layout/matrix3"/>
    <dgm:cxn modelId="{F83CE7EB-B0B1-47CC-84F3-78F1844A1A22}" type="presOf" srcId="{8D8170A6-DB0B-4E17-83A6-48BFDFCC9D53}" destId="{9CF40386-8E25-40DE-B4F2-73D737238037}" srcOrd="0" destOrd="0" presId="urn:microsoft.com/office/officeart/2005/8/layout/matrix3"/>
    <dgm:cxn modelId="{A8C524B7-B7EA-4DAE-A643-41A95E126166}" type="presParOf" srcId="{3CA716B6-BA02-40D4-A9D8-D54B9A8F54C1}" destId="{1A1A251E-8806-429D-BA09-BFDAF1A521F5}" srcOrd="0" destOrd="0" presId="urn:microsoft.com/office/officeart/2005/8/layout/matrix3"/>
    <dgm:cxn modelId="{865C0553-7564-4E83-9788-3B140E585026}" type="presParOf" srcId="{3CA716B6-BA02-40D4-A9D8-D54B9A8F54C1}" destId="{34B647AD-5D7E-462D-9969-EDF347E83BAD}" srcOrd="1" destOrd="0" presId="urn:microsoft.com/office/officeart/2005/8/layout/matrix3"/>
    <dgm:cxn modelId="{49C6199B-0416-41B1-9535-DE3903672E18}" type="presParOf" srcId="{3CA716B6-BA02-40D4-A9D8-D54B9A8F54C1}" destId="{A70E7F16-6CC5-4B24-BD56-CD3A4ACF3CB0}" srcOrd="2" destOrd="0" presId="urn:microsoft.com/office/officeart/2005/8/layout/matrix3"/>
    <dgm:cxn modelId="{6D80B4B8-89F5-4F5D-B2F4-4C1D0AC76D41}" type="presParOf" srcId="{3CA716B6-BA02-40D4-A9D8-D54B9A8F54C1}" destId="{9CF40386-8E25-40DE-B4F2-73D737238037}" srcOrd="3" destOrd="0" presId="urn:microsoft.com/office/officeart/2005/8/layout/matrix3"/>
    <dgm:cxn modelId="{62A4A06A-6B46-406C-AA00-7EE900E27618}" type="presParOf" srcId="{3CA716B6-BA02-40D4-A9D8-D54B9A8F54C1}" destId="{31B38227-5B76-4B64-B888-935E3C261AEF}"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7ACF3A1-A488-4CAC-98FE-C6359CDFDF71}"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US"/>
        </a:p>
      </dgm:t>
    </dgm:pt>
    <dgm:pt modelId="{E98CDB0F-A6E1-4482-8986-175AFE8FE23D}">
      <dgm:prSet phldrT="[Text]"/>
      <dgm:spPr>
        <a:ln w="76200">
          <a:solidFill>
            <a:schemeClr val="bg2">
              <a:lumMod val="10000"/>
            </a:schemeClr>
          </a:solidFill>
        </a:ln>
      </dgm:spPr>
      <dgm:t>
        <a:bodyPr/>
        <a:lstStyle/>
        <a:p>
          <a:r>
            <a:rPr lang="en-US" dirty="0"/>
            <a:t>Subject Criteria</a:t>
          </a:r>
        </a:p>
      </dgm:t>
    </dgm:pt>
    <dgm:pt modelId="{35037057-52A1-4C6C-9895-7A1C144E2DA5}" type="parTrans" cxnId="{77504B49-EA78-4D05-8223-4D540F78B9FF}">
      <dgm:prSet/>
      <dgm:spPr/>
      <dgm:t>
        <a:bodyPr/>
        <a:lstStyle/>
        <a:p>
          <a:endParaRPr lang="en-US"/>
        </a:p>
      </dgm:t>
    </dgm:pt>
    <dgm:pt modelId="{A7F0AB4B-2B21-4A7F-95E2-0F88F0992D33}" type="sibTrans" cxnId="{77504B49-EA78-4D05-8223-4D540F78B9FF}">
      <dgm:prSet/>
      <dgm:spPr/>
      <dgm:t>
        <a:bodyPr/>
        <a:lstStyle/>
        <a:p>
          <a:endParaRPr lang="en-US"/>
        </a:p>
      </dgm:t>
    </dgm:pt>
    <dgm:pt modelId="{B3D9E19B-1E4F-470B-AB90-01B0185FCCD3}">
      <dgm:prSet phldrT="[Text]"/>
      <dgm:spPr/>
      <dgm:t>
        <a:bodyPr/>
        <a:lstStyle/>
        <a:p>
          <a:r>
            <a:rPr lang="en-US" dirty="0"/>
            <a:t>Action</a:t>
          </a:r>
        </a:p>
      </dgm:t>
    </dgm:pt>
    <dgm:pt modelId="{DEA9099E-BE59-4781-8BB7-B7E257A04708}" type="parTrans" cxnId="{5A2CBD2D-17E4-4507-9964-A7456C90049D}">
      <dgm:prSet/>
      <dgm:spPr/>
      <dgm:t>
        <a:bodyPr/>
        <a:lstStyle/>
        <a:p>
          <a:endParaRPr lang="en-US"/>
        </a:p>
      </dgm:t>
    </dgm:pt>
    <dgm:pt modelId="{5C4985A4-FFCB-467A-B0F7-4C7C33E8A497}" type="sibTrans" cxnId="{5A2CBD2D-17E4-4507-9964-A7456C90049D}">
      <dgm:prSet/>
      <dgm:spPr/>
      <dgm:t>
        <a:bodyPr/>
        <a:lstStyle/>
        <a:p>
          <a:endParaRPr lang="en-US"/>
        </a:p>
      </dgm:t>
    </dgm:pt>
    <dgm:pt modelId="{8D8170A6-DB0B-4E17-83A6-48BFDFCC9D53}">
      <dgm:prSet phldrT="[Text]"/>
      <dgm:spPr/>
      <dgm:t>
        <a:bodyPr/>
        <a:lstStyle/>
        <a:p>
          <a:r>
            <a:rPr lang="en-US" dirty="0"/>
            <a:t>Target</a:t>
          </a:r>
        </a:p>
      </dgm:t>
    </dgm:pt>
    <dgm:pt modelId="{6BB9C461-0BDD-4DFC-9A96-1B0E1F970890}" type="parTrans" cxnId="{8B480384-D2B7-4633-ACE9-9D6C31EEE5AC}">
      <dgm:prSet/>
      <dgm:spPr/>
      <dgm:t>
        <a:bodyPr/>
        <a:lstStyle/>
        <a:p>
          <a:endParaRPr lang="en-US"/>
        </a:p>
      </dgm:t>
    </dgm:pt>
    <dgm:pt modelId="{5FF69154-2ABC-46B2-AB60-1B304BCB58D5}" type="sibTrans" cxnId="{8B480384-D2B7-4633-ACE9-9D6C31EEE5AC}">
      <dgm:prSet/>
      <dgm:spPr/>
      <dgm:t>
        <a:bodyPr/>
        <a:lstStyle/>
        <a:p>
          <a:endParaRPr lang="en-US"/>
        </a:p>
      </dgm:t>
    </dgm:pt>
    <dgm:pt modelId="{149C64EA-BE2A-4465-B0CF-4D0C5D53A628}">
      <dgm:prSet phldrT="[Text]"/>
      <dgm:spPr/>
      <dgm:t>
        <a:bodyPr/>
        <a:lstStyle/>
        <a:p>
          <a:r>
            <a:rPr lang="en-US" dirty="0"/>
            <a:t>Condition</a:t>
          </a:r>
        </a:p>
      </dgm:t>
    </dgm:pt>
    <dgm:pt modelId="{4E65C170-C10A-4F76-9DA2-78343B9B585E}" type="parTrans" cxnId="{41600195-6CB2-4A00-8D0B-DD13572B5542}">
      <dgm:prSet/>
      <dgm:spPr/>
      <dgm:t>
        <a:bodyPr/>
        <a:lstStyle/>
        <a:p>
          <a:endParaRPr lang="en-US"/>
        </a:p>
      </dgm:t>
    </dgm:pt>
    <dgm:pt modelId="{C58F9CDA-681D-493C-AA8F-24118ECB4F29}" type="sibTrans" cxnId="{41600195-6CB2-4A00-8D0B-DD13572B5542}">
      <dgm:prSet/>
      <dgm:spPr/>
      <dgm:t>
        <a:bodyPr/>
        <a:lstStyle/>
        <a:p>
          <a:endParaRPr lang="en-US"/>
        </a:p>
      </dgm:t>
    </dgm:pt>
    <dgm:pt modelId="{3CA716B6-BA02-40D4-A9D8-D54B9A8F54C1}" type="pres">
      <dgm:prSet presAssocID="{17ACF3A1-A488-4CAC-98FE-C6359CDFDF71}" presName="matrix" presStyleCnt="0">
        <dgm:presLayoutVars>
          <dgm:chMax val="1"/>
          <dgm:dir/>
          <dgm:resizeHandles val="exact"/>
        </dgm:presLayoutVars>
      </dgm:prSet>
      <dgm:spPr/>
    </dgm:pt>
    <dgm:pt modelId="{1A1A251E-8806-429D-BA09-BFDAF1A521F5}" type="pres">
      <dgm:prSet presAssocID="{17ACF3A1-A488-4CAC-98FE-C6359CDFDF71}" presName="diamond" presStyleLbl="bgShp" presStyleIdx="0" presStyleCnt="1"/>
      <dgm:spPr/>
    </dgm:pt>
    <dgm:pt modelId="{34B647AD-5D7E-462D-9969-EDF347E83BAD}" type="pres">
      <dgm:prSet presAssocID="{17ACF3A1-A488-4CAC-98FE-C6359CDFDF71}" presName="quad1" presStyleLbl="node1" presStyleIdx="0" presStyleCnt="4">
        <dgm:presLayoutVars>
          <dgm:chMax val="0"/>
          <dgm:chPref val="0"/>
          <dgm:bulletEnabled val="1"/>
        </dgm:presLayoutVars>
      </dgm:prSet>
      <dgm:spPr/>
    </dgm:pt>
    <dgm:pt modelId="{A70E7F16-6CC5-4B24-BD56-CD3A4ACF3CB0}" type="pres">
      <dgm:prSet presAssocID="{17ACF3A1-A488-4CAC-98FE-C6359CDFDF71}" presName="quad2" presStyleLbl="node1" presStyleIdx="1" presStyleCnt="4">
        <dgm:presLayoutVars>
          <dgm:chMax val="0"/>
          <dgm:chPref val="0"/>
          <dgm:bulletEnabled val="1"/>
        </dgm:presLayoutVars>
      </dgm:prSet>
      <dgm:spPr/>
    </dgm:pt>
    <dgm:pt modelId="{9CF40386-8E25-40DE-B4F2-73D737238037}" type="pres">
      <dgm:prSet presAssocID="{17ACF3A1-A488-4CAC-98FE-C6359CDFDF71}" presName="quad3" presStyleLbl="node1" presStyleIdx="2" presStyleCnt="4">
        <dgm:presLayoutVars>
          <dgm:chMax val="0"/>
          <dgm:chPref val="0"/>
          <dgm:bulletEnabled val="1"/>
        </dgm:presLayoutVars>
      </dgm:prSet>
      <dgm:spPr/>
    </dgm:pt>
    <dgm:pt modelId="{31B38227-5B76-4B64-B888-935E3C261AEF}" type="pres">
      <dgm:prSet presAssocID="{17ACF3A1-A488-4CAC-98FE-C6359CDFDF71}" presName="quad4" presStyleLbl="node1" presStyleIdx="3" presStyleCnt="4">
        <dgm:presLayoutVars>
          <dgm:chMax val="0"/>
          <dgm:chPref val="0"/>
          <dgm:bulletEnabled val="1"/>
        </dgm:presLayoutVars>
      </dgm:prSet>
      <dgm:spPr/>
    </dgm:pt>
  </dgm:ptLst>
  <dgm:cxnLst>
    <dgm:cxn modelId="{5A2CBD2D-17E4-4507-9964-A7456C90049D}" srcId="{17ACF3A1-A488-4CAC-98FE-C6359CDFDF71}" destId="{B3D9E19B-1E4F-470B-AB90-01B0185FCCD3}" srcOrd="1" destOrd="0" parTransId="{DEA9099E-BE59-4781-8BB7-B7E257A04708}" sibTransId="{5C4985A4-FFCB-467A-B0F7-4C7C33E8A497}"/>
    <dgm:cxn modelId="{CC242863-7A14-4FB2-9B9D-0C1DDD0018EB}" type="presOf" srcId="{E98CDB0F-A6E1-4482-8986-175AFE8FE23D}" destId="{34B647AD-5D7E-462D-9969-EDF347E83BAD}" srcOrd="0" destOrd="0" presId="urn:microsoft.com/office/officeart/2005/8/layout/matrix3"/>
    <dgm:cxn modelId="{77504B49-EA78-4D05-8223-4D540F78B9FF}" srcId="{17ACF3A1-A488-4CAC-98FE-C6359CDFDF71}" destId="{E98CDB0F-A6E1-4482-8986-175AFE8FE23D}" srcOrd="0" destOrd="0" parTransId="{35037057-52A1-4C6C-9895-7A1C144E2DA5}" sibTransId="{A7F0AB4B-2B21-4A7F-95E2-0F88F0992D33}"/>
    <dgm:cxn modelId="{7A686252-42B0-4C59-B3B5-AA78E43F8371}" type="presOf" srcId="{149C64EA-BE2A-4465-B0CF-4D0C5D53A628}" destId="{31B38227-5B76-4B64-B888-935E3C261AEF}" srcOrd="0" destOrd="0" presId="urn:microsoft.com/office/officeart/2005/8/layout/matrix3"/>
    <dgm:cxn modelId="{8B480384-D2B7-4633-ACE9-9D6C31EEE5AC}" srcId="{17ACF3A1-A488-4CAC-98FE-C6359CDFDF71}" destId="{8D8170A6-DB0B-4E17-83A6-48BFDFCC9D53}" srcOrd="2" destOrd="0" parTransId="{6BB9C461-0BDD-4DFC-9A96-1B0E1F970890}" sibTransId="{5FF69154-2ABC-46B2-AB60-1B304BCB58D5}"/>
    <dgm:cxn modelId="{41600195-6CB2-4A00-8D0B-DD13572B5542}" srcId="{17ACF3A1-A488-4CAC-98FE-C6359CDFDF71}" destId="{149C64EA-BE2A-4465-B0CF-4D0C5D53A628}" srcOrd="3" destOrd="0" parTransId="{4E65C170-C10A-4F76-9DA2-78343B9B585E}" sibTransId="{C58F9CDA-681D-493C-AA8F-24118ECB4F29}"/>
    <dgm:cxn modelId="{71C318C9-F861-4EF9-8161-5F2AED5E7DF3}" type="presOf" srcId="{17ACF3A1-A488-4CAC-98FE-C6359CDFDF71}" destId="{3CA716B6-BA02-40D4-A9D8-D54B9A8F54C1}" srcOrd="0" destOrd="0" presId="urn:microsoft.com/office/officeart/2005/8/layout/matrix3"/>
    <dgm:cxn modelId="{9D599AE6-43B6-415A-8298-5ACD91647703}" type="presOf" srcId="{B3D9E19B-1E4F-470B-AB90-01B0185FCCD3}" destId="{A70E7F16-6CC5-4B24-BD56-CD3A4ACF3CB0}" srcOrd="0" destOrd="0" presId="urn:microsoft.com/office/officeart/2005/8/layout/matrix3"/>
    <dgm:cxn modelId="{F83CE7EB-B0B1-47CC-84F3-78F1844A1A22}" type="presOf" srcId="{8D8170A6-DB0B-4E17-83A6-48BFDFCC9D53}" destId="{9CF40386-8E25-40DE-B4F2-73D737238037}" srcOrd="0" destOrd="0" presId="urn:microsoft.com/office/officeart/2005/8/layout/matrix3"/>
    <dgm:cxn modelId="{A8C524B7-B7EA-4DAE-A643-41A95E126166}" type="presParOf" srcId="{3CA716B6-BA02-40D4-A9D8-D54B9A8F54C1}" destId="{1A1A251E-8806-429D-BA09-BFDAF1A521F5}" srcOrd="0" destOrd="0" presId="urn:microsoft.com/office/officeart/2005/8/layout/matrix3"/>
    <dgm:cxn modelId="{865C0553-7564-4E83-9788-3B140E585026}" type="presParOf" srcId="{3CA716B6-BA02-40D4-A9D8-D54B9A8F54C1}" destId="{34B647AD-5D7E-462D-9969-EDF347E83BAD}" srcOrd="1" destOrd="0" presId="urn:microsoft.com/office/officeart/2005/8/layout/matrix3"/>
    <dgm:cxn modelId="{49C6199B-0416-41B1-9535-DE3903672E18}" type="presParOf" srcId="{3CA716B6-BA02-40D4-A9D8-D54B9A8F54C1}" destId="{A70E7F16-6CC5-4B24-BD56-CD3A4ACF3CB0}" srcOrd="2" destOrd="0" presId="urn:microsoft.com/office/officeart/2005/8/layout/matrix3"/>
    <dgm:cxn modelId="{6D80B4B8-89F5-4F5D-B2F4-4C1D0AC76D41}" type="presParOf" srcId="{3CA716B6-BA02-40D4-A9D8-D54B9A8F54C1}" destId="{9CF40386-8E25-40DE-B4F2-73D737238037}" srcOrd="3" destOrd="0" presId="urn:microsoft.com/office/officeart/2005/8/layout/matrix3"/>
    <dgm:cxn modelId="{62A4A06A-6B46-406C-AA00-7EE900E27618}" type="presParOf" srcId="{3CA716B6-BA02-40D4-A9D8-D54B9A8F54C1}" destId="{31B38227-5B76-4B64-B888-935E3C261AEF}"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7ACF3A1-A488-4CAC-98FE-C6359CDFDF71}"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US"/>
        </a:p>
      </dgm:t>
    </dgm:pt>
    <dgm:pt modelId="{E98CDB0F-A6E1-4482-8986-175AFE8FE23D}">
      <dgm:prSet phldrT="[Text]"/>
      <dgm:spPr/>
      <dgm:t>
        <a:bodyPr/>
        <a:lstStyle/>
        <a:p>
          <a:r>
            <a:rPr lang="en-US" dirty="0"/>
            <a:t>Subject Criteria</a:t>
          </a:r>
        </a:p>
      </dgm:t>
    </dgm:pt>
    <dgm:pt modelId="{35037057-52A1-4C6C-9895-7A1C144E2DA5}" type="parTrans" cxnId="{77504B49-EA78-4D05-8223-4D540F78B9FF}">
      <dgm:prSet/>
      <dgm:spPr/>
      <dgm:t>
        <a:bodyPr/>
        <a:lstStyle/>
        <a:p>
          <a:endParaRPr lang="en-US"/>
        </a:p>
      </dgm:t>
    </dgm:pt>
    <dgm:pt modelId="{A7F0AB4B-2B21-4A7F-95E2-0F88F0992D33}" type="sibTrans" cxnId="{77504B49-EA78-4D05-8223-4D540F78B9FF}">
      <dgm:prSet/>
      <dgm:spPr/>
      <dgm:t>
        <a:bodyPr/>
        <a:lstStyle/>
        <a:p>
          <a:endParaRPr lang="en-US"/>
        </a:p>
      </dgm:t>
    </dgm:pt>
    <dgm:pt modelId="{B3D9E19B-1E4F-470B-AB90-01B0185FCCD3}">
      <dgm:prSet phldrT="[Text]"/>
      <dgm:spPr>
        <a:ln w="76200">
          <a:solidFill>
            <a:schemeClr val="bg2">
              <a:lumMod val="10000"/>
            </a:schemeClr>
          </a:solidFill>
        </a:ln>
      </dgm:spPr>
      <dgm:t>
        <a:bodyPr/>
        <a:lstStyle/>
        <a:p>
          <a:r>
            <a:rPr lang="en-US" dirty="0"/>
            <a:t>Action</a:t>
          </a:r>
        </a:p>
      </dgm:t>
    </dgm:pt>
    <dgm:pt modelId="{DEA9099E-BE59-4781-8BB7-B7E257A04708}" type="parTrans" cxnId="{5A2CBD2D-17E4-4507-9964-A7456C90049D}">
      <dgm:prSet/>
      <dgm:spPr/>
      <dgm:t>
        <a:bodyPr/>
        <a:lstStyle/>
        <a:p>
          <a:endParaRPr lang="en-US"/>
        </a:p>
      </dgm:t>
    </dgm:pt>
    <dgm:pt modelId="{5C4985A4-FFCB-467A-B0F7-4C7C33E8A497}" type="sibTrans" cxnId="{5A2CBD2D-17E4-4507-9964-A7456C90049D}">
      <dgm:prSet/>
      <dgm:spPr/>
      <dgm:t>
        <a:bodyPr/>
        <a:lstStyle/>
        <a:p>
          <a:endParaRPr lang="en-US"/>
        </a:p>
      </dgm:t>
    </dgm:pt>
    <dgm:pt modelId="{8D8170A6-DB0B-4E17-83A6-48BFDFCC9D53}">
      <dgm:prSet phldrT="[Text]"/>
      <dgm:spPr/>
      <dgm:t>
        <a:bodyPr/>
        <a:lstStyle/>
        <a:p>
          <a:r>
            <a:rPr lang="en-US" dirty="0"/>
            <a:t>Target</a:t>
          </a:r>
        </a:p>
      </dgm:t>
    </dgm:pt>
    <dgm:pt modelId="{6BB9C461-0BDD-4DFC-9A96-1B0E1F970890}" type="parTrans" cxnId="{8B480384-D2B7-4633-ACE9-9D6C31EEE5AC}">
      <dgm:prSet/>
      <dgm:spPr/>
      <dgm:t>
        <a:bodyPr/>
        <a:lstStyle/>
        <a:p>
          <a:endParaRPr lang="en-US"/>
        </a:p>
      </dgm:t>
    </dgm:pt>
    <dgm:pt modelId="{5FF69154-2ABC-46B2-AB60-1B304BCB58D5}" type="sibTrans" cxnId="{8B480384-D2B7-4633-ACE9-9D6C31EEE5AC}">
      <dgm:prSet/>
      <dgm:spPr/>
      <dgm:t>
        <a:bodyPr/>
        <a:lstStyle/>
        <a:p>
          <a:endParaRPr lang="en-US"/>
        </a:p>
      </dgm:t>
    </dgm:pt>
    <dgm:pt modelId="{149C64EA-BE2A-4465-B0CF-4D0C5D53A628}">
      <dgm:prSet phldrT="[Text]"/>
      <dgm:spPr/>
      <dgm:t>
        <a:bodyPr/>
        <a:lstStyle/>
        <a:p>
          <a:r>
            <a:rPr lang="en-US" dirty="0"/>
            <a:t>Condition</a:t>
          </a:r>
        </a:p>
      </dgm:t>
    </dgm:pt>
    <dgm:pt modelId="{4E65C170-C10A-4F76-9DA2-78343B9B585E}" type="parTrans" cxnId="{41600195-6CB2-4A00-8D0B-DD13572B5542}">
      <dgm:prSet/>
      <dgm:spPr/>
      <dgm:t>
        <a:bodyPr/>
        <a:lstStyle/>
        <a:p>
          <a:endParaRPr lang="en-US"/>
        </a:p>
      </dgm:t>
    </dgm:pt>
    <dgm:pt modelId="{C58F9CDA-681D-493C-AA8F-24118ECB4F29}" type="sibTrans" cxnId="{41600195-6CB2-4A00-8D0B-DD13572B5542}">
      <dgm:prSet/>
      <dgm:spPr/>
      <dgm:t>
        <a:bodyPr/>
        <a:lstStyle/>
        <a:p>
          <a:endParaRPr lang="en-US"/>
        </a:p>
      </dgm:t>
    </dgm:pt>
    <dgm:pt modelId="{3CA716B6-BA02-40D4-A9D8-D54B9A8F54C1}" type="pres">
      <dgm:prSet presAssocID="{17ACF3A1-A488-4CAC-98FE-C6359CDFDF71}" presName="matrix" presStyleCnt="0">
        <dgm:presLayoutVars>
          <dgm:chMax val="1"/>
          <dgm:dir/>
          <dgm:resizeHandles val="exact"/>
        </dgm:presLayoutVars>
      </dgm:prSet>
      <dgm:spPr/>
    </dgm:pt>
    <dgm:pt modelId="{1A1A251E-8806-429D-BA09-BFDAF1A521F5}" type="pres">
      <dgm:prSet presAssocID="{17ACF3A1-A488-4CAC-98FE-C6359CDFDF71}" presName="diamond" presStyleLbl="bgShp" presStyleIdx="0" presStyleCnt="1"/>
      <dgm:spPr/>
    </dgm:pt>
    <dgm:pt modelId="{34B647AD-5D7E-462D-9969-EDF347E83BAD}" type="pres">
      <dgm:prSet presAssocID="{17ACF3A1-A488-4CAC-98FE-C6359CDFDF71}" presName="quad1" presStyleLbl="node1" presStyleIdx="0" presStyleCnt="4">
        <dgm:presLayoutVars>
          <dgm:chMax val="0"/>
          <dgm:chPref val="0"/>
          <dgm:bulletEnabled val="1"/>
        </dgm:presLayoutVars>
      </dgm:prSet>
      <dgm:spPr/>
    </dgm:pt>
    <dgm:pt modelId="{A70E7F16-6CC5-4B24-BD56-CD3A4ACF3CB0}" type="pres">
      <dgm:prSet presAssocID="{17ACF3A1-A488-4CAC-98FE-C6359CDFDF71}" presName="quad2" presStyleLbl="node1" presStyleIdx="1" presStyleCnt="4">
        <dgm:presLayoutVars>
          <dgm:chMax val="0"/>
          <dgm:chPref val="0"/>
          <dgm:bulletEnabled val="1"/>
        </dgm:presLayoutVars>
      </dgm:prSet>
      <dgm:spPr/>
    </dgm:pt>
    <dgm:pt modelId="{9CF40386-8E25-40DE-B4F2-73D737238037}" type="pres">
      <dgm:prSet presAssocID="{17ACF3A1-A488-4CAC-98FE-C6359CDFDF71}" presName="quad3" presStyleLbl="node1" presStyleIdx="2" presStyleCnt="4">
        <dgm:presLayoutVars>
          <dgm:chMax val="0"/>
          <dgm:chPref val="0"/>
          <dgm:bulletEnabled val="1"/>
        </dgm:presLayoutVars>
      </dgm:prSet>
      <dgm:spPr/>
    </dgm:pt>
    <dgm:pt modelId="{31B38227-5B76-4B64-B888-935E3C261AEF}" type="pres">
      <dgm:prSet presAssocID="{17ACF3A1-A488-4CAC-98FE-C6359CDFDF71}" presName="quad4" presStyleLbl="node1" presStyleIdx="3" presStyleCnt="4">
        <dgm:presLayoutVars>
          <dgm:chMax val="0"/>
          <dgm:chPref val="0"/>
          <dgm:bulletEnabled val="1"/>
        </dgm:presLayoutVars>
      </dgm:prSet>
      <dgm:spPr/>
    </dgm:pt>
  </dgm:ptLst>
  <dgm:cxnLst>
    <dgm:cxn modelId="{5A2CBD2D-17E4-4507-9964-A7456C90049D}" srcId="{17ACF3A1-A488-4CAC-98FE-C6359CDFDF71}" destId="{B3D9E19B-1E4F-470B-AB90-01B0185FCCD3}" srcOrd="1" destOrd="0" parTransId="{DEA9099E-BE59-4781-8BB7-B7E257A04708}" sibTransId="{5C4985A4-FFCB-467A-B0F7-4C7C33E8A497}"/>
    <dgm:cxn modelId="{CC242863-7A14-4FB2-9B9D-0C1DDD0018EB}" type="presOf" srcId="{E98CDB0F-A6E1-4482-8986-175AFE8FE23D}" destId="{34B647AD-5D7E-462D-9969-EDF347E83BAD}" srcOrd="0" destOrd="0" presId="urn:microsoft.com/office/officeart/2005/8/layout/matrix3"/>
    <dgm:cxn modelId="{77504B49-EA78-4D05-8223-4D540F78B9FF}" srcId="{17ACF3A1-A488-4CAC-98FE-C6359CDFDF71}" destId="{E98CDB0F-A6E1-4482-8986-175AFE8FE23D}" srcOrd="0" destOrd="0" parTransId="{35037057-52A1-4C6C-9895-7A1C144E2DA5}" sibTransId="{A7F0AB4B-2B21-4A7F-95E2-0F88F0992D33}"/>
    <dgm:cxn modelId="{7A686252-42B0-4C59-B3B5-AA78E43F8371}" type="presOf" srcId="{149C64EA-BE2A-4465-B0CF-4D0C5D53A628}" destId="{31B38227-5B76-4B64-B888-935E3C261AEF}" srcOrd="0" destOrd="0" presId="urn:microsoft.com/office/officeart/2005/8/layout/matrix3"/>
    <dgm:cxn modelId="{8B480384-D2B7-4633-ACE9-9D6C31EEE5AC}" srcId="{17ACF3A1-A488-4CAC-98FE-C6359CDFDF71}" destId="{8D8170A6-DB0B-4E17-83A6-48BFDFCC9D53}" srcOrd="2" destOrd="0" parTransId="{6BB9C461-0BDD-4DFC-9A96-1B0E1F970890}" sibTransId="{5FF69154-2ABC-46B2-AB60-1B304BCB58D5}"/>
    <dgm:cxn modelId="{41600195-6CB2-4A00-8D0B-DD13572B5542}" srcId="{17ACF3A1-A488-4CAC-98FE-C6359CDFDF71}" destId="{149C64EA-BE2A-4465-B0CF-4D0C5D53A628}" srcOrd="3" destOrd="0" parTransId="{4E65C170-C10A-4F76-9DA2-78343B9B585E}" sibTransId="{C58F9CDA-681D-493C-AA8F-24118ECB4F29}"/>
    <dgm:cxn modelId="{71C318C9-F861-4EF9-8161-5F2AED5E7DF3}" type="presOf" srcId="{17ACF3A1-A488-4CAC-98FE-C6359CDFDF71}" destId="{3CA716B6-BA02-40D4-A9D8-D54B9A8F54C1}" srcOrd="0" destOrd="0" presId="urn:microsoft.com/office/officeart/2005/8/layout/matrix3"/>
    <dgm:cxn modelId="{9D599AE6-43B6-415A-8298-5ACD91647703}" type="presOf" srcId="{B3D9E19B-1E4F-470B-AB90-01B0185FCCD3}" destId="{A70E7F16-6CC5-4B24-BD56-CD3A4ACF3CB0}" srcOrd="0" destOrd="0" presId="urn:microsoft.com/office/officeart/2005/8/layout/matrix3"/>
    <dgm:cxn modelId="{F83CE7EB-B0B1-47CC-84F3-78F1844A1A22}" type="presOf" srcId="{8D8170A6-DB0B-4E17-83A6-48BFDFCC9D53}" destId="{9CF40386-8E25-40DE-B4F2-73D737238037}" srcOrd="0" destOrd="0" presId="urn:microsoft.com/office/officeart/2005/8/layout/matrix3"/>
    <dgm:cxn modelId="{A8C524B7-B7EA-4DAE-A643-41A95E126166}" type="presParOf" srcId="{3CA716B6-BA02-40D4-A9D8-D54B9A8F54C1}" destId="{1A1A251E-8806-429D-BA09-BFDAF1A521F5}" srcOrd="0" destOrd="0" presId="urn:microsoft.com/office/officeart/2005/8/layout/matrix3"/>
    <dgm:cxn modelId="{865C0553-7564-4E83-9788-3B140E585026}" type="presParOf" srcId="{3CA716B6-BA02-40D4-A9D8-D54B9A8F54C1}" destId="{34B647AD-5D7E-462D-9969-EDF347E83BAD}" srcOrd="1" destOrd="0" presId="urn:microsoft.com/office/officeart/2005/8/layout/matrix3"/>
    <dgm:cxn modelId="{49C6199B-0416-41B1-9535-DE3903672E18}" type="presParOf" srcId="{3CA716B6-BA02-40D4-A9D8-D54B9A8F54C1}" destId="{A70E7F16-6CC5-4B24-BD56-CD3A4ACF3CB0}" srcOrd="2" destOrd="0" presId="urn:microsoft.com/office/officeart/2005/8/layout/matrix3"/>
    <dgm:cxn modelId="{6D80B4B8-89F5-4F5D-B2F4-4C1D0AC76D41}" type="presParOf" srcId="{3CA716B6-BA02-40D4-A9D8-D54B9A8F54C1}" destId="{9CF40386-8E25-40DE-B4F2-73D737238037}" srcOrd="3" destOrd="0" presId="urn:microsoft.com/office/officeart/2005/8/layout/matrix3"/>
    <dgm:cxn modelId="{62A4A06A-6B46-406C-AA00-7EE900E27618}" type="presParOf" srcId="{3CA716B6-BA02-40D4-A9D8-D54B9A8F54C1}" destId="{31B38227-5B76-4B64-B888-935E3C261AEF}"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7ACF3A1-A488-4CAC-98FE-C6359CDFDF71}"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US"/>
        </a:p>
      </dgm:t>
    </dgm:pt>
    <dgm:pt modelId="{E98CDB0F-A6E1-4482-8986-175AFE8FE23D}">
      <dgm:prSet phldrT="[Text]"/>
      <dgm:spPr/>
      <dgm:t>
        <a:bodyPr/>
        <a:lstStyle/>
        <a:p>
          <a:r>
            <a:rPr lang="en-US" dirty="0"/>
            <a:t>Subject Criteria</a:t>
          </a:r>
        </a:p>
      </dgm:t>
    </dgm:pt>
    <dgm:pt modelId="{35037057-52A1-4C6C-9895-7A1C144E2DA5}" type="parTrans" cxnId="{77504B49-EA78-4D05-8223-4D540F78B9FF}">
      <dgm:prSet/>
      <dgm:spPr/>
      <dgm:t>
        <a:bodyPr/>
        <a:lstStyle/>
        <a:p>
          <a:endParaRPr lang="en-US"/>
        </a:p>
      </dgm:t>
    </dgm:pt>
    <dgm:pt modelId="{A7F0AB4B-2B21-4A7F-95E2-0F88F0992D33}" type="sibTrans" cxnId="{77504B49-EA78-4D05-8223-4D540F78B9FF}">
      <dgm:prSet/>
      <dgm:spPr/>
      <dgm:t>
        <a:bodyPr/>
        <a:lstStyle/>
        <a:p>
          <a:endParaRPr lang="en-US"/>
        </a:p>
      </dgm:t>
    </dgm:pt>
    <dgm:pt modelId="{B3D9E19B-1E4F-470B-AB90-01B0185FCCD3}">
      <dgm:prSet phldrT="[Text]"/>
      <dgm:spPr/>
      <dgm:t>
        <a:bodyPr/>
        <a:lstStyle/>
        <a:p>
          <a:r>
            <a:rPr lang="en-US" dirty="0"/>
            <a:t>Action</a:t>
          </a:r>
        </a:p>
      </dgm:t>
    </dgm:pt>
    <dgm:pt modelId="{DEA9099E-BE59-4781-8BB7-B7E257A04708}" type="parTrans" cxnId="{5A2CBD2D-17E4-4507-9964-A7456C90049D}">
      <dgm:prSet/>
      <dgm:spPr/>
      <dgm:t>
        <a:bodyPr/>
        <a:lstStyle/>
        <a:p>
          <a:endParaRPr lang="en-US"/>
        </a:p>
      </dgm:t>
    </dgm:pt>
    <dgm:pt modelId="{5C4985A4-FFCB-467A-B0F7-4C7C33E8A497}" type="sibTrans" cxnId="{5A2CBD2D-17E4-4507-9964-A7456C90049D}">
      <dgm:prSet/>
      <dgm:spPr/>
      <dgm:t>
        <a:bodyPr/>
        <a:lstStyle/>
        <a:p>
          <a:endParaRPr lang="en-US"/>
        </a:p>
      </dgm:t>
    </dgm:pt>
    <dgm:pt modelId="{8D8170A6-DB0B-4E17-83A6-48BFDFCC9D53}">
      <dgm:prSet phldrT="[Text]"/>
      <dgm:spPr>
        <a:ln w="76200">
          <a:solidFill>
            <a:schemeClr val="bg2">
              <a:lumMod val="10000"/>
            </a:schemeClr>
          </a:solidFill>
        </a:ln>
      </dgm:spPr>
      <dgm:t>
        <a:bodyPr/>
        <a:lstStyle/>
        <a:p>
          <a:r>
            <a:rPr lang="en-US" dirty="0"/>
            <a:t>Target</a:t>
          </a:r>
        </a:p>
      </dgm:t>
    </dgm:pt>
    <dgm:pt modelId="{6BB9C461-0BDD-4DFC-9A96-1B0E1F970890}" type="parTrans" cxnId="{8B480384-D2B7-4633-ACE9-9D6C31EEE5AC}">
      <dgm:prSet/>
      <dgm:spPr/>
      <dgm:t>
        <a:bodyPr/>
        <a:lstStyle/>
        <a:p>
          <a:endParaRPr lang="en-US"/>
        </a:p>
      </dgm:t>
    </dgm:pt>
    <dgm:pt modelId="{5FF69154-2ABC-46B2-AB60-1B304BCB58D5}" type="sibTrans" cxnId="{8B480384-D2B7-4633-ACE9-9D6C31EEE5AC}">
      <dgm:prSet/>
      <dgm:spPr/>
      <dgm:t>
        <a:bodyPr/>
        <a:lstStyle/>
        <a:p>
          <a:endParaRPr lang="en-US"/>
        </a:p>
      </dgm:t>
    </dgm:pt>
    <dgm:pt modelId="{149C64EA-BE2A-4465-B0CF-4D0C5D53A628}">
      <dgm:prSet phldrT="[Text]"/>
      <dgm:spPr/>
      <dgm:t>
        <a:bodyPr/>
        <a:lstStyle/>
        <a:p>
          <a:r>
            <a:rPr lang="en-US" dirty="0"/>
            <a:t>Condition</a:t>
          </a:r>
        </a:p>
      </dgm:t>
    </dgm:pt>
    <dgm:pt modelId="{4E65C170-C10A-4F76-9DA2-78343B9B585E}" type="parTrans" cxnId="{41600195-6CB2-4A00-8D0B-DD13572B5542}">
      <dgm:prSet/>
      <dgm:spPr/>
      <dgm:t>
        <a:bodyPr/>
        <a:lstStyle/>
        <a:p>
          <a:endParaRPr lang="en-US"/>
        </a:p>
      </dgm:t>
    </dgm:pt>
    <dgm:pt modelId="{C58F9CDA-681D-493C-AA8F-24118ECB4F29}" type="sibTrans" cxnId="{41600195-6CB2-4A00-8D0B-DD13572B5542}">
      <dgm:prSet/>
      <dgm:spPr/>
      <dgm:t>
        <a:bodyPr/>
        <a:lstStyle/>
        <a:p>
          <a:endParaRPr lang="en-US"/>
        </a:p>
      </dgm:t>
    </dgm:pt>
    <dgm:pt modelId="{3CA716B6-BA02-40D4-A9D8-D54B9A8F54C1}" type="pres">
      <dgm:prSet presAssocID="{17ACF3A1-A488-4CAC-98FE-C6359CDFDF71}" presName="matrix" presStyleCnt="0">
        <dgm:presLayoutVars>
          <dgm:chMax val="1"/>
          <dgm:dir/>
          <dgm:resizeHandles val="exact"/>
        </dgm:presLayoutVars>
      </dgm:prSet>
      <dgm:spPr/>
    </dgm:pt>
    <dgm:pt modelId="{1A1A251E-8806-429D-BA09-BFDAF1A521F5}" type="pres">
      <dgm:prSet presAssocID="{17ACF3A1-A488-4CAC-98FE-C6359CDFDF71}" presName="diamond" presStyleLbl="bgShp" presStyleIdx="0" presStyleCnt="1"/>
      <dgm:spPr/>
    </dgm:pt>
    <dgm:pt modelId="{34B647AD-5D7E-462D-9969-EDF347E83BAD}" type="pres">
      <dgm:prSet presAssocID="{17ACF3A1-A488-4CAC-98FE-C6359CDFDF71}" presName="quad1" presStyleLbl="node1" presStyleIdx="0" presStyleCnt="4">
        <dgm:presLayoutVars>
          <dgm:chMax val="0"/>
          <dgm:chPref val="0"/>
          <dgm:bulletEnabled val="1"/>
        </dgm:presLayoutVars>
      </dgm:prSet>
      <dgm:spPr/>
    </dgm:pt>
    <dgm:pt modelId="{A70E7F16-6CC5-4B24-BD56-CD3A4ACF3CB0}" type="pres">
      <dgm:prSet presAssocID="{17ACF3A1-A488-4CAC-98FE-C6359CDFDF71}" presName="quad2" presStyleLbl="node1" presStyleIdx="1" presStyleCnt="4">
        <dgm:presLayoutVars>
          <dgm:chMax val="0"/>
          <dgm:chPref val="0"/>
          <dgm:bulletEnabled val="1"/>
        </dgm:presLayoutVars>
      </dgm:prSet>
      <dgm:spPr/>
    </dgm:pt>
    <dgm:pt modelId="{9CF40386-8E25-40DE-B4F2-73D737238037}" type="pres">
      <dgm:prSet presAssocID="{17ACF3A1-A488-4CAC-98FE-C6359CDFDF71}" presName="quad3" presStyleLbl="node1" presStyleIdx="2" presStyleCnt="4">
        <dgm:presLayoutVars>
          <dgm:chMax val="0"/>
          <dgm:chPref val="0"/>
          <dgm:bulletEnabled val="1"/>
        </dgm:presLayoutVars>
      </dgm:prSet>
      <dgm:spPr/>
    </dgm:pt>
    <dgm:pt modelId="{31B38227-5B76-4B64-B888-935E3C261AEF}" type="pres">
      <dgm:prSet presAssocID="{17ACF3A1-A488-4CAC-98FE-C6359CDFDF71}" presName="quad4" presStyleLbl="node1" presStyleIdx="3" presStyleCnt="4">
        <dgm:presLayoutVars>
          <dgm:chMax val="0"/>
          <dgm:chPref val="0"/>
          <dgm:bulletEnabled val="1"/>
        </dgm:presLayoutVars>
      </dgm:prSet>
      <dgm:spPr/>
    </dgm:pt>
  </dgm:ptLst>
  <dgm:cxnLst>
    <dgm:cxn modelId="{5A2CBD2D-17E4-4507-9964-A7456C90049D}" srcId="{17ACF3A1-A488-4CAC-98FE-C6359CDFDF71}" destId="{B3D9E19B-1E4F-470B-AB90-01B0185FCCD3}" srcOrd="1" destOrd="0" parTransId="{DEA9099E-BE59-4781-8BB7-B7E257A04708}" sibTransId="{5C4985A4-FFCB-467A-B0F7-4C7C33E8A497}"/>
    <dgm:cxn modelId="{CC242863-7A14-4FB2-9B9D-0C1DDD0018EB}" type="presOf" srcId="{E98CDB0F-A6E1-4482-8986-175AFE8FE23D}" destId="{34B647AD-5D7E-462D-9969-EDF347E83BAD}" srcOrd="0" destOrd="0" presId="urn:microsoft.com/office/officeart/2005/8/layout/matrix3"/>
    <dgm:cxn modelId="{77504B49-EA78-4D05-8223-4D540F78B9FF}" srcId="{17ACF3A1-A488-4CAC-98FE-C6359CDFDF71}" destId="{E98CDB0F-A6E1-4482-8986-175AFE8FE23D}" srcOrd="0" destOrd="0" parTransId="{35037057-52A1-4C6C-9895-7A1C144E2DA5}" sibTransId="{A7F0AB4B-2B21-4A7F-95E2-0F88F0992D33}"/>
    <dgm:cxn modelId="{7A686252-42B0-4C59-B3B5-AA78E43F8371}" type="presOf" srcId="{149C64EA-BE2A-4465-B0CF-4D0C5D53A628}" destId="{31B38227-5B76-4B64-B888-935E3C261AEF}" srcOrd="0" destOrd="0" presId="urn:microsoft.com/office/officeart/2005/8/layout/matrix3"/>
    <dgm:cxn modelId="{8B480384-D2B7-4633-ACE9-9D6C31EEE5AC}" srcId="{17ACF3A1-A488-4CAC-98FE-C6359CDFDF71}" destId="{8D8170A6-DB0B-4E17-83A6-48BFDFCC9D53}" srcOrd="2" destOrd="0" parTransId="{6BB9C461-0BDD-4DFC-9A96-1B0E1F970890}" sibTransId="{5FF69154-2ABC-46B2-AB60-1B304BCB58D5}"/>
    <dgm:cxn modelId="{41600195-6CB2-4A00-8D0B-DD13572B5542}" srcId="{17ACF3A1-A488-4CAC-98FE-C6359CDFDF71}" destId="{149C64EA-BE2A-4465-B0CF-4D0C5D53A628}" srcOrd="3" destOrd="0" parTransId="{4E65C170-C10A-4F76-9DA2-78343B9B585E}" sibTransId="{C58F9CDA-681D-493C-AA8F-24118ECB4F29}"/>
    <dgm:cxn modelId="{71C318C9-F861-4EF9-8161-5F2AED5E7DF3}" type="presOf" srcId="{17ACF3A1-A488-4CAC-98FE-C6359CDFDF71}" destId="{3CA716B6-BA02-40D4-A9D8-D54B9A8F54C1}" srcOrd="0" destOrd="0" presId="urn:microsoft.com/office/officeart/2005/8/layout/matrix3"/>
    <dgm:cxn modelId="{9D599AE6-43B6-415A-8298-5ACD91647703}" type="presOf" srcId="{B3D9E19B-1E4F-470B-AB90-01B0185FCCD3}" destId="{A70E7F16-6CC5-4B24-BD56-CD3A4ACF3CB0}" srcOrd="0" destOrd="0" presId="urn:microsoft.com/office/officeart/2005/8/layout/matrix3"/>
    <dgm:cxn modelId="{F83CE7EB-B0B1-47CC-84F3-78F1844A1A22}" type="presOf" srcId="{8D8170A6-DB0B-4E17-83A6-48BFDFCC9D53}" destId="{9CF40386-8E25-40DE-B4F2-73D737238037}" srcOrd="0" destOrd="0" presId="urn:microsoft.com/office/officeart/2005/8/layout/matrix3"/>
    <dgm:cxn modelId="{A8C524B7-B7EA-4DAE-A643-41A95E126166}" type="presParOf" srcId="{3CA716B6-BA02-40D4-A9D8-D54B9A8F54C1}" destId="{1A1A251E-8806-429D-BA09-BFDAF1A521F5}" srcOrd="0" destOrd="0" presId="urn:microsoft.com/office/officeart/2005/8/layout/matrix3"/>
    <dgm:cxn modelId="{865C0553-7564-4E83-9788-3B140E585026}" type="presParOf" srcId="{3CA716B6-BA02-40D4-A9D8-D54B9A8F54C1}" destId="{34B647AD-5D7E-462D-9969-EDF347E83BAD}" srcOrd="1" destOrd="0" presId="urn:microsoft.com/office/officeart/2005/8/layout/matrix3"/>
    <dgm:cxn modelId="{49C6199B-0416-41B1-9535-DE3903672E18}" type="presParOf" srcId="{3CA716B6-BA02-40D4-A9D8-D54B9A8F54C1}" destId="{A70E7F16-6CC5-4B24-BD56-CD3A4ACF3CB0}" srcOrd="2" destOrd="0" presId="urn:microsoft.com/office/officeart/2005/8/layout/matrix3"/>
    <dgm:cxn modelId="{6D80B4B8-89F5-4F5D-B2F4-4C1D0AC76D41}" type="presParOf" srcId="{3CA716B6-BA02-40D4-A9D8-D54B9A8F54C1}" destId="{9CF40386-8E25-40DE-B4F2-73D737238037}" srcOrd="3" destOrd="0" presId="urn:microsoft.com/office/officeart/2005/8/layout/matrix3"/>
    <dgm:cxn modelId="{62A4A06A-6B46-406C-AA00-7EE900E27618}" type="presParOf" srcId="{3CA716B6-BA02-40D4-A9D8-D54B9A8F54C1}" destId="{31B38227-5B76-4B64-B888-935E3C261AEF}"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7ACF3A1-A488-4CAC-98FE-C6359CDFDF71}"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US"/>
        </a:p>
      </dgm:t>
    </dgm:pt>
    <dgm:pt modelId="{E98CDB0F-A6E1-4482-8986-175AFE8FE23D}">
      <dgm:prSet phldrT="[Text]"/>
      <dgm:spPr/>
      <dgm:t>
        <a:bodyPr/>
        <a:lstStyle/>
        <a:p>
          <a:r>
            <a:rPr lang="en-US" dirty="0"/>
            <a:t>Subject Criteria</a:t>
          </a:r>
        </a:p>
      </dgm:t>
    </dgm:pt>
    <dgm:pt modelId="{35037057-52A1-4C6C-9895-7A1C144E2DA5}" type="parTrans" cxnId="{77504B49-EA78-4D05-8223-4D540F78B9FF}">
      <dgm:prSet/>
      <dgm:spPr/>
      <dgm:t>
        <a:bodyPr/>
        <a:lstStyle/>
        <a:p>
          <a:endParaRPr lang="en-US"/>
        </a:p>
      </dgm:t>
    </dgm:pt>
    <dgm:pt modelId="{A7F0AB4B-2B21-4A7F-95E2-0F88F0992D33}" type="sibTrans" cxnId="{77504B49-EA78-4D05-8223-4D540F78B9FF}">
      <dgm:prSet/>
      <dgm:spPr/>
      <dgm:t>
        <a:bodyPr/>
        <a:lstStyle/>
        <a:p>
          <a:endParaRPr lang="en-US"/>
        </a:p>
      </dgm:t>
    </dgm:pt>
    <dgm:pt modelId="{B3D9E19B-1E4F-470B-AB90-01B0185FCCD3}">
      <dgm:prSet phldrT="[Text]"/>
      <dgm:spPr/>
      <dgm:t>
        <a:bodyPr/>
        <a:lstStyle/>
        <a:p>
          <a:r>
            <a:rPr lang="en-US" dirty="0"/>
            <a:t>Action</a:t>
          </a:r>
        </a:p>
      </dgm:t>
    </dgm:pt>
    <dgm:pt modelId="{DEA9099E-BE59-4781-8BB7-B7E257A04708}" type="parTrans" cxnId="{5A2CBD2D-17E4-4507-9964-A7456C90049D}">
      <dgm:prSet/>
      <dgm:spPr/>
      <dgm:t>
        <a:bodyPr/>
        <a:lstStyle/>
        <a:p>
          <a:endParaRPr lang="en-US"/>
        </a:p>
      </dgm:t>
    </dgm:pt>
    <dgm:pt modelId="{5C4985A4-FFCB-467A-B0F7-4C7C33E8A497}" type="sibTrans" cxnId="{5A2CBD2D-17E4-4507-9964-A7456C90049D}">
      <dgm:prSet/>
      <dgm:spPr/>
      <dgm:t>
        <a:bodyPr/>
        <a:lstStyle/>
        <a:p>
          <a:endParaRPr lang="en-US"/>
        </a:p>
      </dgm:t>
    </dgm:pt>
    <dgm:pt modelId="{8D8170A6-DB0B-4E17-83A6-48BFDFCC9D53}">
      <dgm:prSet phldrT="[Text]"/>
      <dgm:spPr/>
      <dgm:t>
        <a:bodyPr/>
        <a:lstStyle/>
        <a:p>
          <a:r>
            <a:rPr lang="en-US" dirty="0"/>
            <a:t>Target</a:t>
          </a:r>
        </a:p>
      </dgm:t>
    </dgm:pt>
    <dgm:pt modelId="{6BB9C461-0BDD-4DFC-9A96-1B0E1F970890}" type="parTrans" cxnId="{8B480384-D2B7-4633-ACE9-9D6C31EEE5AC}">
      <dgm:prSet/>
      <dgm:spPr/>
      <dgm:t>
        <a:bodyPr/>
        <a:lstStyle/>
        <a:p>
          <a:endParaRPr lang="en-US"/>
        </a:p>
      </dgm:t>
    </dgm:pt>
    <dgm:pt modelId="{5FF69154-2ABC-46B2-AB60-1B304BCB58D5}" type="sibTrans" cxnId="{8B480384-D2B7-4633-ACE9-9D6C31EEE5AC}">
      <dgm:prSet/>
      <dgm:spPr/>
      <dgm:t>
        <a:bodyPr/>
        <a:lstStyle/>
        <a:p>
          <a:endParaRPr lang="en-US"/>
        </a:p>
      </dgm:t>
    </dgm:pt>
    <dgm:pt modelId="{149C64EA-BE2A-4465-B0CF-4D0C5D53A628}">
      <dgm:prSet phldrT="[Text]"/>
      <dgm:spPr>
        <a:ln w="76200">
          <a:solidFill>
            <a:schemeClr val="bg2">
              <a:lumMod val="10000"/>
            </a:schemeClr>
          </a:solidFill>
        </a:ln>
      </dgm:spPr>
      <dgm:t>
        <a:bodyPr/>
        <a:lstStyle/>
        <a:p>
          <a:r>
            <a:rPr lang="en-US" dirty="0"/>
            <a:t>Condition</a:t>
          </a:r>
        </a:p>
      </dgm:t>
    </dgm:pt>
    <dgm:pt modelId="{4E65C170-C10A-4F76-9DA2-78343B9B585E}" type="parTrans" cxnId="{41600195-6CB2-4A00-8D0B-DD13572B5542}">
      <dgm:prSet/>
      <dgm:spPr/>
      <dgm:t>
        <a:bodyPr/>
        <a:lstStyle/>
        <a:p>
          <a:endParaRPr lang="en-US"/>
        </a:p>
      </dgm:t>
    </dgm:pt>
    <dgm:pt modelId="{C58F9CDA-681D-493C-AA8F-24118ECB4F29}" type="sibTrans" cxnId="{41600195-6CB2-4A00-8D0B-DD13572B5542}">
      <dgm:prSet/>
      <dgm:spPr/>
      <dgm:t>
        <a:bodyPr/>
        <a:lstStyle/>
        <a:p>
          <a:endParaRPr lang="en-US"/>
        </a:p>
      </dgm:t>
    </dgm:pt>
    <dgm:pt modelId="{3CA716B6-BA02-40D4-A9D8-D54B9A8F54C1}" type="pres">
      <dgm:prSet presAssocID="{17ACF3A1-A488-4CAC-98FE-C6359CDFDF71}" presName="matrix" presStyleCnt="0">
        <dgm:presLayoutVars>
          <dgm:chMax val="1"/>
          <dgm:dir/>
          <dgm:resizeHandles val="exact"/>
        </dgm:presLayoutVars>
      </dgm:prSet>
      <dgm:spPr/>
    </dgm:pt>
    <dgm:pt modelId="{1A1A251E-8806-429D-BA09-BFDAF1A521F5}" type="pres">
      <dgm:prSet presAssocID="{17ACF3A1-A488-4CAC-98FE-C6359CDFDF71}" presName="diamond" presStyleLbl="bgShp" presStyleIdx="0" presStyleCnt="1"/>
      <dgm:spPr/>
    </dgm:pt>
    <dgm:pt modelId="{34B647AD-5D7E-462D-9969-EDF347E83BAD}" type="pres">
      <dgm:prSet presAssocID="{17ACF3A1-A488-4CAC-98FE-C6359CDFDF71}" presName="quad1" presStyleLbl="node1" presStyleIdx="0" presStyleCnt="4">
        <dgm:presLayoutVars>
          <dgm:chMax val="0"/>
          <dgm:chPref val="0"/>
          <dgm:bulletEnabled val="1"/>
        </dgm:presLayoutVars>
      </dgm:prSet>
      <dgm:spPr/>
    </dgm:pt>
    <dgm:pt modelId="{A70E7F16-6CC5-4B24-BD56-CD3A4ACF3CB0}" type="pres">
      <dgm:prSet presAssocID="{17ACF3A1-A488-4CAC-98FE-C6359CDFDF71}" presName="quad2" presStyleLbl="node1" presStyleIdx="1" presStyleCnt="4">
        <dgm:presLayoutVars>
          <dgm:chMax val="0"/>
          <dgm:chPref val="0"/>
          <dgm:bulletEnabled val="1"/>
        </dgm:presLayoutVars>
      </dgm:prSet>
      <dgm:spPr/>
    </dgm:pt>
    <dgm:pt modelId="{9CF40386-8E25-40DE-B4F2-73D737238037}" type="pres">
      <dgm:prSet presAssocID="{17ACF3A1-A488-4CAC-98FE-C6359CDFDF71}" presName="quad3" presStyleLbl="node1" presStyleIdx="2" presStyleCnt="4">
        <dgm:presLayoutVars>
          <dgm:chMax val="0"/>
          <dgm:chPref val="0"/>
          <dgm:bulletEnabled val="1"/>
        </dgm:presLayoutVars>
      </dgm:prSet>
      <dgm:spPr/>
    </dgm:pt>
    <dgm:pt modelId="{31B38227-5B76-4B64-B888-935E3C261AEF}" type="pres">
      <dgm:prSet presAssocID="{17ACF3A1-A488-4CAC-98FE-C6359CDFDF71}" presName="quad4" presStyleLbl="node1" presStyleIdx="3" presStyleCnt="4">
        <dgm:presLayoutVars>
          <dgm:chMax val="0"/>
          <dgm:chPref val="0"/>
          <dgm:bulletEnabled val="1"/>
        </dgm:presLayoutVars>
      </dgm:prSet>
      <dgm:spPr/>
    </dgm:pt>
  </dgm:ptLst>
  <dgm:cxnLst>
    <dgm:cxn modelId="{5A2CBD2D-17E4-4507-9964-A7456C90049D}" srcId="{17ACF3A1-A488-4CAC-98FE-C6359CDFDF71}" destId="{B3D9E19B-1E4F-470B-AB90-01B0185FCCD3}" srcOrd="1" destOrd="0" parTransId="{DEA9099E-BE59-4781-8BB7-B7E257A04708}" sibTransId="{5C4985A4-FFCB-467A-B0F7-4C7C33E8A497}"/>
    <dgm:cxn modelId="{CC242863-7A14-4FB2-9B9D-0C1DDD0018EB}" type="presOf" srcId="{E98CDB0F-A6E1-4482-8986-175AFE8FE23D}" destId="{34B647AD-5D7E-462D-9969-EDF347E83BAD}" srcOrd="0" destOrd="0" presId="urn:microsoft.com/office/officeart/2005/8/layout/matrix3"/>
    <dgm:cxn modelId="{77504B49-EA78-4D05-8223-4D540F78B9FF}" srcId="{17ACF3A1-A488-4CAC-98FE-C6359CDFDF71}" destId="{E98CDB0F-A6E1-4482-8986-175AFE8FE23D}" srcOrd="0" destOrd="0" parTransId="{35037057-52A1-4C6C-9895-7A1C144E2DA5}" sibTransId="{A7F0AB4B-2B21-4A7F-95E2-0F88F0992D33}"/>
    <dgm:cxn modelId="{7A686252-42B0-4C59-B3B5-AA78E43F8371}" type="presOf" srcId="{149C64EA-BE2A-4465-B0CF-4D0C5D53A628}" destId="{31B38227-5B76-4B64-B888-935E3C261AEF}" srcOrd="0" destOrd="0" presId="urn:microsoft.com/office/officeart/2005/8/layout/matrix3"/>
    <dgm:cxn modelId="{8B480384-D2B7-4633-ACE9-9D6C31EEE5AC}" srcId="{17ACF3A1-A488-4CAC-98FE-C6359CDFDF71}" destId="{8D8170A6-DB0B-4E17-83A6-48BFDFCC9D53}" srcOrd="2" destOrd="0" parTransId="{6BB9C461-0BDD-4DFC-9A96-1B0E1F970890}" sibTransId="{5FF69154-2ABC-46B2-AB60-1B304BCB58D5}"/>
    <dgm:cxn modelId="{41600195-6CB2-4A00-8D0B-DD13572B5542}" srcId="{17ACF3A1-A488-4CAC-98FE-C6359CDFDF71}" destId="{149C64EA-BE2A-4465-B0CF-4D0C5D53A628}" srcOrd="3" destOrd="0" parTransId="{4E65C170-C10A-4F76-9DA2-78343B9B585E}" sibTransId="{C58F9CDA-681D-493C-AA8F-24118ECB4F29}"/>
    <dgm:cxn modelId="{71C318C9-F861-4EF9-8161-5F2AED5E7DF3}" type="presOf" srcId="{17ACF3A1-A488-4CAC-98FE-C6359CDFDF71}" destId="{3CA716B6-BA02-40D4-A9D8-D54B9A8F54C1}" srcOrd="0" destOrd="0" presId="urn:microsoft.com/office/officeart/2005/8/layout/matrix3"/>
    <dgm:cxn modelId="{9D599AE6-43B6-415A-8298-5ACD91647703}" type="presOf" srcId="{B3D9E19B-1E4F-470B-AB90-01B0185FCCD3}" destId="{A70E7F16-6CC5-4B24-BD56-CD3A4ACF3CB0}" srcOrd="0" destOrd="0" presId="urn:microsoft.com/office/officeart/2005/8/layout/matrix3"/>
    <dgm:cxn modelId="{F83CE7EB-B0B1-47CC-84F3-78F1844A1A22}" type="presOf" srcId="{8D8170A6-DB0B-4E17-83A6-48BFDFCC9D53}" destId="{9CF40386-8E25-40DE-B4F2-73D737238037}" srcOrd="0" destOrd="0" presId="urn:microsoft.com/office/officeart/2005/8/layout/matrix3"/>
    <dgm:cxn modelId="{A8C524B7-B7EA-4DAE-A643-41A95E126166}" type="presParOf" srcId="{3CA716B6-BA02-40D4-A9D8-D54B9A8F54C1}" destId="{1A1A251E-8806-429D-BA09-BFDAF1A521F5}" srcOrd="0" destOrd="0" presId="urn:microsoft.com/office/officeart/2005/8/layout/matrix3"/>
    <dgm:cxn modelId="{865C0553-7564-4E83-9788-3B140E585026}" type="presParOf" srcId="{3CA716B6-BA02-40D4-A9D8-D54B9A8F54C1}" destId="{34B647AD-5D7E-462D-9969-EDF347E83BAD}" srcOrd="1" destOrd="0" presId="urn:microsoft.com/office/officeart/2005/8/layout/matrix3"/>
    <dgm:cxn modelId="{49C6199B-0416-41B1-9535-DE3903672E18}" type="presParOf" srcId="{3CA716B6-BA02-40D4-A9D8-D54B9A8F54C1}" destId="{A70E7F16-6CC5-4B24-BD56-CD3A4ACF3CB0}" srcOrd="2" destOrd="0" presId="urn:microsoft.com/office/officeart/2005/8/layout/matrix3"/>
    <dgm:cxn modelId="{6D80B4B8-89F5-4F5D-B2F4-4C1D0AC76D41}" type="presParOf" srcId="{3CA716B6-BA02-40D4-A9D8-D54B9A8F54C1}" destId="{9CF40386-8E25-40DE-B4F2-73D737238037}" srcOrd="3" destOrd="0" presId="urn:microsoft.com/office/officeart/2005/8/layout/matrix3"/>
    <dgm:cxn modelId="{62A4A06A-6B46-406C-AA00-7EE900E27618}" type="presParOf" srcId="{3CA716B6-BA02-40D4-A9D8-D54B9A8F54C1}" destId="{31B38227-5B76-4B64-B888-935E3C261AEF}"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D93CBC-9361-4E27-9C9B-7538334B9119}">
      <dsp:nvSpPr>
        <dsp:cNvPr id="0" name=""/>
        <dsp:cNvSpPr/>
      </dsp:nvSpPr>
      <dsp:spPr>
        <a:xfrm>
          <a:off x="265311" y="0"/>
          <a:ext cx="2189024" cy="2189024"/>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B3B30E-59FF-411A-8433-E259C87B8720}">
      <dsp:nvSpPr>
        <dsp:cNvPr id="0" name=""/>
        <dsp:cNvSpPr/>
      </dsp:nvSpPr>
      <dsp:spPr>
        <a:xfrm>
          <a:off x="1359823" y="219116"/>
          <a:ext cx="1422865" cy="389064"/>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Hardware</a:t>
          </a:r>
        </a:p>
      </dsp:txBody>
      <dsp:txXfrm>
        <a:off x="1378816" y="238109"/>
        <a:ext cx="1384879" cy="351078"/>
      </dsp:txXfrm>
    </dsp:sp>
    <dsp:sp modelId="{03315AAF-DE8D-4121-B17D-6CA4E39510CA}">
      <dsp:nvSpPr>
        <dsp:cNvPr id="0" name=""/>
        <dsp:cNvSpPr/>
      </dsp:nvSpPr>
      <dsp:spPr>
        <a:xfrm>
          <a:off x="1359823" y="656814"/>
          <a:ext cx="1422865" cy="389064"/>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Software</a:t>
          </a:r>
        </a:p>
      </dsp:txBody>
      <dsp:txXfrm>
        <a:off x="1378816" y="675807"/>
        <a:ext cx="1384879" cy="351078"/>
      </dsp:txXfrm>
    </dsp:sp>
    <dsp:sp modelId="{8BEAD94F-6F5C-45F0-8223-F59FBE77CC4C}">
      <dsp:nvSpPr>
        <dsp:cNvPr id="0" name=""/>
        <dsp:cNvSpPr/>
      </dsp:nvSpPr>
      <dsp:spPr>
        <a:xfrm>
          <a:off x="1359823" y="1094512"/>
          <a:ext cx="1422865" cy="389064"/>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Network</a:t>
          </a:r>
        </a:p>
      </dsp:txBody>
      <dsp:txXfrm>
        <a:off x="1378816" y="1113505"/>
        <a:ext cx="1384879" cy="351078"/>
      </dsp:txXfrm>
    </dsp:sp>
    <dsp:sp modelId="{29F8E23C-5DEC-4BCC-944F-BD5391720C83}">
      <dsp:nvSpPr>
        <dsp:cNvPr id="0" name=""/>
        <dsp:cNvSpPr/>
      </dsp:nvSpPr>
      <dsp:spPr>
        <a:xfrm>
          <a:off x="1359823" y="1532209"/>
          <a:ext cx="1422865" cy="389064"/>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Database</a:t>
          </a:r>
        </a:p>
      </dsp:txBody>
      <dsp:txXfrm>
        <a:off x="1378816" y="1551202"/>
        <a:ext cx="1384879" cy="3510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1A251E-8806-429D-BA09-BFDAF1A521F5}">
      <dsp:nvSpPr>
        <dsp:cNvPr id="0" name=""/>
        <dsp:cNvSpPr/>
      </dsp:nvSpPr>
      <dsp:spPr>
        <a:xfrm>
          <a:off x="1016000" y="0"/>
          <a:ext cx="4064000" cy="4064000"/>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B647AD-5D7E-462D-9969-EDF347E83BAD}">
      <dsp:nvSpPr>
        <dsp:cNvPr id="0" name=""/>
        <dsp:cNvSpPr/>
      </dsp:nvSpPr>
      <dsp:spPr>
        <a:xfrm>
          <a:off x="1402080" y="386080"/>
          <a:ext cx="1584960" cy="15849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Subject Criteria</a:t>
          </a:r>
        </a:p>
      </dsp:txBody>
      <dsp:txXfrm>
        <a:off x="1479451" y="463451"/>
        <a:ext cx="1430218" cy="1430218"/>
      </dsp:txXfrm>
    </dsp:sp>
    <dsp:sp modelId="{A70E7F16-6CC5-4B24-BD56-CD3A4ACF3CB0}">
      <dsp:nvSpPr>
        <dsp:cNvPr id="0" name=""/>
        <dsp:cNvSpPr/>
      </dsp:nvSpPr>
      <dsp:spPr>
        <a:xfrm>
          <a:off x="3108960" y="386080"/>
          <a:ext cx="1584960" cy="15849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Action</a:t>
          </a:r>
        </a:p>
      </dsp:txBody>
      <dsp:txXfrm>
        <a:off x="3186331" y="463451"/>
        <a:ext cx="1430218" cy="1430218"/>
      </dsp:txXfrm>
    </dsp:sp>
    <dsp:sp modelId="{9CF40386-8E25-40DE-B4F2-73D737238037}">
      <dsp:nvSpPr>
        <dsp:cNvPr id="0" name=""/>
        <dsp:cNvSpPr/>
      </dsp:nvSpPr>
      <dsp:spPr>
        <a:xfrm>
          <a:off x="1402080" y="2092960"/>
          <a:ext cx="1584960" cy="15849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Target</a:t>
          </a:r>
        </a:p>
      </dsp:txBody>
      <dsp:txXfrm>
        <a:off x="1479451" y="2170331"/>
        <a:ext cx="1430218" cy="1430218"/>
      </dsp:txXfrm>
    </dsp:sp>
    <dsp:sp modelId="{31B38227-5B76-4B64-B888-935E3C261AEF}">
      <dsp:nvSpPr>
        <dsp:cNvPr id="0" name=""/>
        <dsp:cNvSpPr/>
      </dsp:nvSpPr>
      <dsp:spPr>
        <a:xfrm>
          <a:off x="3108960" y="2092960"/>
          <a:ext cx="1584960" cy="15849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Condition</a:t>
          </a:r>
        </a:p>
      </dsp:txBody>
      <dsp:txXfrm>
        <a:off x="3186331" y="2170331"/>
        <a:ext cx="1430218" cy="14302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1A251E-8806-429D-BA09-BFDAF1A521F5}">
      <dsp:nvSpPr>
        <dsp:cNvPr id="0" name=""/>
        <dsp:cNvSpPr/>
      </dsp:nvSpPr>
      <dsp:spPr>
        <a:xfrm>
          <a:off x="1016000" y="0"/>
          <a:ext cx="4064000" cy="4064000"/>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B647AD-5D7E-462D-9969-EDF347E83BAD}">
      <dsp:nvSpPr>
        <dsp:cNvPr id="0" name=""/>
        <dsp:cNvSpPr/>
      </dsp:nvSpPr>
      <dsp:spPr>
        <a:xfrm>
          <a:off x="1402080" y="386080"/>
          <a:ext cx="1584960" cy="1584960"/>
        </a:xfrm>
        <a:prstGeom prst="roundRect">
          <a:avLst/>
        </a:prstGeom>
        <a:solidFill>
          <a:schemeClr val="accent1">
            <a:hueOff val="0"/>
            <a:satOff val="0"/>
            <a:lumOff val="0"/>
            <a:alphaOff val="0"/>
          </a:schemeClr>
        </a:solidFill>
        <a:ln w="76200" cap="flat" cmpd="sng" algn="ctr">
          <a:solidFill>
            <a:schemeClr val="bg2">
              <a:lumMod val="1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Subject Criteria</a:t>
          </a:r>
        </a:p>
      </dsp:txBody>
      <dsp:txXfrm>
        <a:off x="1479451" y="463451"/>
        <a:ext cx="1430218" cy="1430218"/>
      </dsp:txXfrm>
    </dsp:sp>
    <dsp:sp modelId="{A70E7F16-6CC5-4B24-BD56-CD3A4ACF3CB0}">
      <dsp:nvSpPr>
        <dsp:cNvPr id="0" name=""/>
        <dsp:cNvSpPr/>
      </dsp:nvSpPr>
      <dsp:spPr>
        <a:xfrm>
          <a:off x="3108960" y="386080"/>
          <a:ext cx="1584960" cy="15849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Action</a:t>
          </a:r>
        </a:p>
      </dsp:txBody>
      <dsp:txXfrm>
        <a:off x="3186331" y="463451"/>
        <a:ext cx="1430218" cy="1430218"/>
      </dsp:txXfrm>
    </dsp:sp>
    <dsp:sp modelId="{9CF40386-8E25-40DE-B4F2-73D737238037}">
      <dsp:nvSpPr>
        <dsp:cNvPr id="0" name=""/>
        <dsp:cNvSpPr/>
      </dsp:nvSpPr>
      <dsp:spPr>
        <a:xfrm>
          <a:off x="1402080" y="2092960"/>
          <a:ext cx="1584960" cy="15849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Target</a:t>
          </a:r>
        </a:p>
      </dsp:txBody>
      <dsp:txXfrm>
        <a:off x="1479451" y="2170331"/>
        <a:ext cx="1430218" cy="1430218"/>
      </dsp:txXfrm>
    </dsp:sp>
    <dsp:sp modelId="{31B38227-5B76-4B64-B888-935E3C261AEF}">
      <dsp:nvSpPr>
        <dsp:cNvPr id="0" name=""/>
        <dsp:cNvSpPr/>
      </dsp:nvSpPr>
      <dsp:spPr>
        <a:xfrm>
          <a:off x="3108960" y="2092960"/>
          <a:ext cx="1584960" cy="15849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Condition</a:t>
          </a:r>
        </a:p>
      </dsp:txBody>
      <dsp:txXfrm>
        <a:off x="3186331" y="2170331"/>
        <a:ext cx="1430218" cy="14302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1A251E-8806-429D-BA09-BFDAF1A521F5}">
      <dsp:nvSpPr>
        <dsp:cNvPr id="0" name=""/>
        <dsp:cNvSpPr/>
      </dsp:nvSpPr>
      <dsp:spPr>
        <a:xfrm>
          <a:off x="1016000" y="0"/>
          <a:ext cx="4064000" cy="4064000"/>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B647AD-5D7E-462D-9969-EDF347E83BAD}">
      <dsp:nvSpPr>
        <dsp:cNvPr id="0" name=""/>
        <dsp:cNvSpPr/>
      </dsp:nvSpPr>
      <dsp:spPr>
        <a:xfrm>
          <a:off x="1402080" y="386080"/>
          <a:ext cx="1584960" cy="15849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Subject Criteria</a:t>
          </a:r>
        </a:p>
      </dsp:txBody>
      <dsp:txXfrm>
        <a:off x="1479451" y="463451"/>
        <a:ext cx="1430218" cy="1430218"/>
      </dsp:txXfrm>
    </dsp:sp>
    <dsp:sp modelId="{A70E7F16-6CC5-4B24-BD56-CD3A4ACF3CB0}">
      <dsp:nvSpPr>
        <dsp:cNvPr id="0" name=""/>
        <dsp:cNvSpPr/>
      </dsp:nvSpPr>
      <dsp:spPr>
        <a:xfrm>
          <a:off x="3108960" y="386080"/>
          <a:ext cx="1584960" cy="1584960"/>
        </a:xfrm>
        <a:prstGeom prst="roundRect">
          <a:avLst/>
        </a:prstGeom>
        <a:solidFill>
          <a:schemeClr val="accent1">
            <a:hueOff val="0"/>
            <a:satOff val="0"/>
            <a:lumOff val="0"/>
            <a:alphaOff val="0"/>
          </a:schemeClr>
        </a:solidFill>
        <a:ln w="76200" cap="flat" cmpd="sng" algn="ctr">
          <a:solidFill>
            <a:schemeClr val="bg2">
              <a:lumMod val="1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Action</a:t>
          </a:r>
        </a:p>
      </dsp:txBody>
      <dsp:txXfrm>
        <a:off x="3186331" y="463451"/>
        <a:ext cx="1430218" cy="1430218"/>
      </dsp:txXfrm>
    </dsp:sp>
    <dsp:sp modelId="{9CF40386-8E25-40DE-B4F2-73D737238037}">
      <dsp:nvSpPr>
        <dsp:cNvPr id="0" name=""/>
        <dsp:cNvSpPr/>
      </dsp:nvSpPr>
      <dsp:spPr>
        <a:xfrm>
          <a:off x="1402080" y="2092960"/>
          <a:ext cx="1584960" cy="15849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Target</a:t>
          </a:r>
        </a:p>
      </dsp:txBody>
      <dsp:txXfrm>
        <a:off x="1479451" y="2170331"/>
        <a:ext cx="1430218" cy="1430218"/>
      </dsp:txXfrm>
    </dsp:sp>
    <dsp:sp modelId="{31B38227-5B76-4B64-B888-935E3C261AEF}">
      <dsp:nvSpPr>
        <dsp:cNvPr id="0" name=""/>
        <dsp:cNvSpPr/>
      </dsp:nvSpPr>
      <dsp:spPr>
        <a:xfrm>
          <a:off x="3108960" y="2092960"/>
          <a:ext cx="1584960" cy="15849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Condition</a:t>
          </a:r>
        </a:p>
      </dsp:txBody>
      <dsp:txXfrm>
        <a:off x="3186331" y="2170331"/>
        <a:ext cx="1430218" cy="143021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1A251E-8806-429D-BA09-BFDAF1A521F5}">
      <dsp:nvSpPr>
        <dsp:cNvPr id="0" name=""/>
        <dsp:cNvSpPr/>
      </dsp:nvSpPr>
      <dsp:spPr>
        <a:xfrm>
          <a:off x="1016000" y="0"/>
          <a:ext cx="4064000" cy="4064000"/>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B647AD-5D7E-462D-9969-EDF347E83BAD}">
      <dsp:nvSpPr>
        <dsp:cNvPr id="0" name=""/>
        <dsp:cNvSpPr/>
      </dsp:nvSpPr>
      <dsp:spPr>
        <a:xfrm>
          <a:off x="1402080" y="386080"/>
          <a:ext cx="1584960" cy="15849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Subject Criteria</a:t>
          </a:r>
        </a:p>
      </dsp:txBody>
      <dsp:txXfrm>
        <a:off x="1479451" y="463451"/>
        <a:ext cx="1430218" cy="1430218"/>
      </dsp:txXfrm>
    </dsp:sp>
    <dsp:sp modelId="{A70E7F16-6CC5-4B24-BD56-CD3A4ACF3CB0}">
      <dsp:nvSpPr>
        <dsp:cNvPr id="0" name=""/>
        <dsp:cNvSpPr/>
      </dsp:nvSpPr>
      <dsp:spPr>
        <a:xfrm>
          <a:off x="3108960" y="386080"/>
          <a:ext cx="1584960" cy="15849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Action</a:t>
          </a:r>
        </a:p>
      </dsp:txBody>
      <dsp:txXfrm>
        <a:off x="3186331" y="463451"/>
        <a:ext cx="1430218" cy="1430218"/>
      </dsp:txXfrm>
    </dsp:sp>
    <dsp:sp modelId="{9CF40386-8E25-40DE-B4F2-73D737238037}">
      <dsp:nvSpPr>
        <dsp:cNvPr id="0" name=""/>
        <dsp:cNvSpPr/>
      </dsp:nvSpPr>
      <dsp:spPr>
        <a:xfrm>
          <a:off x="1402080" y="2092960"/>
          <a:ext cx="1584960" cy="1584960"/>
        </a:xfrm>
        <a:prstGeom prst="roundRect">
          <a:avLst/>
        </a:prstGeom>
        <a:solidFill>
          <a:schemeClr val="accent1">
            <a:hueOff val="0"/>
            <a:satOff val="0"/>
            <a:lumOff val="0"/>
            <a:alphaOff val="0"/>
          </a:schemeClr>
        </a:solidFill>
        <a:ln w="76200" cap="flat" cmpd="sng" algn="ctr">
          <a:solidFill>
            <a:schemeClr val="bg2">
              <a:lumMod val="1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Target</a:t>
          </a:r>
        </a:p>
      </dsp:txBody>
      <dsp:txXfrm>
        <a:off x="1479451" y="2170331"/>
        <a:ext cx="1430218" cy="1430218"/>
      </dsp:txXfrm>
    </dsp:sp>
    <dsp:sp modelId="{31B38227-5B76-4B64-B888-935E3C261AEF}">
      <dsp:nvSpPr>
        <dsp:cNvPr id="0" name=""/>
        <dsp:cNvSpPr/>
      </dsp:nvSpPr>
      <dsp:spPr>
        <a:xfrm>
          <a:off x="3108960" y="2092960"/>
          <a:ext cx="1584960" cy="15849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Condition</a:t>
          </a:r>
        </a:p>
      </dsp:txBody>
      <dsp:txXfrm>
        <a:off x="3186331" y="2170331"/>
        <a:ext cx="1430218" cy="143021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1A251E-8806-429D-BA09-BFDAF1A521F5}">
      <dsp:nvSpPr>
        <dsp:cNvPr id="0" name=""/>
        <dsp:cNvSpPr/>
      </dsp:nvSpPr>
      <dsp:spPr>
        <a:xfrm>
          <a:off x="1016000" y="0"/>
          <a:ext cx="4064000" cy="4064000"/>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B647AD-5D7E-462D-9969-EDF347E83BAD}">
      <dsp:nvSpPr>
        <dsp:cNvPr id="0" name=""/>
        <dsp:cNvSpPr/>
      </dsp:nvSpPr>
      <dsp:spPr>
        <a:xfrm>
          <a:off x="1402080" y="386080"/>
          <a:ext cx="1584960" cy="15849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Subject Criteria</a:t>
          </a:r>
        </a:p>
      </dsp:txBody>
      <dsp:txXfrm>
        <a:off x="1479451" y="463451"/>
        <a:ext cx="1430218" cy="1430218"/>
      </dsp:txXfrm>
    </dsp:sp>
    <dsp:sp modelId="{A70E7F16-6CC5-4B24-BD56-CD3A4ACF3CB0}">
      <dsp:nvSpPr>
        <dsp:cNvPr id="0" name=""/>
        <dsp:cNvSpPr/>
      </dsp:nvSpPr>
      <dsp:spPr>
        <a:xfrm>
          <a:off x="3108960" y="386080"/>
          <a:ext cx="1584960" cy="15849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Action</a:t>
          </a:r>
        </a:p>
      </dsp:txBody>
      <dsp:txXfrm>
        <a:off x="3186331" y="463451"/>
        <a:ext cx="1430218" cy="1430218"/>
      </dsp:txXfrm>
    </dsp:sp>
    <dsp:sp modelId="{9CF40386-8E25-40DE-B4F2-73D737238037}">
      <dsp:nvSpPr>
        <dsp:cNvPr id="0" name=""/>
        <dsp:cNvSpPr/>
      </dsp:nvSpPr>
      <dsp:spPr>
        <a:xfrm>
          <a:off x="1402080" y="2092960"/>
          <a:ext cx="1584960" cy="15849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Target</a:t>
          </a:r>
        </a:p>
      </dsp:txBody>
      <dsp:txXfrm>
        <a:off x="1479451" y="2170331"/>
        <a:ext cx="1430218" cy="1430218"/>
      </dsp:txXfrm>
    </dsp:sp>
    <dsp:sp modelId="{31B38227-5B76-4B64-B888-935E3C261AEF}">
      <dsp:nvSpPr>
        <dsp:cNvPr id="0" name=""/>
        <dsp:cNvSpPr/>
      </dsp:nvSpPr>
      <dsp:spPr>
        <a:xfrm>
          <a:off x="3108960" y="2092960"/>
          <a:ext cx="1584960" cy="1584960"/>
        </a:xfrm>
        <a:prstGeom prst="roundRect">
          <a:avLst/>
        </a:prstGeom>
        <a:solidFill>
          <a:schemeClr val="accent1">
            <a:hueOff val="0"/>
            <a:satOff val="0"/>
            <a:lumOff val="0"/>
            <a:alphaOff val="0"/>
          </a:schemeClr>
        </a:solidFill>
        <a:ln w="76200" cap="flat" cmpd="sng" algn="ctr">
          <a:solidFill>
            <a:schemeClr val="bg2">
              <a:lumMod val="1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Condition</a:t>
          </a:r>
        </a:p>
      </dsp:txBody>
      <dsp:txXfrm>
        <a:off x="3186331" y="2170331"/>
        <a:ext cx="1430218" cy="1430218"/>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6.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paloaltonetworks.com/documentation/glossary/what-is-a-port-scan"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learningindustry.com/writing-learning-objectives-for-elearning-what-elearning-professionals-should-know"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a0f3892661_1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a0f3892661_1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rgbClr val="404040"/>
                </a:solidFill>
                <a:latin typeface="Calibri"/>
                <a:ea typeface="Calibri"/>
                <a:cs typeface="Calibri"/>
                <a:sym typeface="Calibri"/>
              </a:rPr>
              <a:t>Mandatory</a:t>
            </a:r>
            <a:r>
              <a:rPr lang="en" sz="1200" dirty="0">
                <a:solidFill>
                  <a:srgbClr val="404040"/>
                </a:solidFill>
                <a:latin typeface="Calibri"/>
                <a:ea typeface="Calibri"/>
                <a:cs typeface="Calibri"/>
                <a:sym typeface="Calibri"/>
              </a:rPr>
              <a:t> </a:t>
            </a:r>
            <a:endParaRPr sz="1200" b="1" dirty="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b="1" dirty="0">
                <a:solidFill>
                  <a:srgbClr val="404040"/>
                </a:solidFill>
                <a:latin typeface="Calibri"/>
                <a:ea typeface="Calibri"/>
                <a:cs typeface="Calibri"/>
                <a:sym typeface="Calibri"/>
              </a:rPr>
              <a:t>ACTION</a:t>
            </a:r>
            <a:r>
              <a:rPr lang="en" sz="1200" dirty="0">
                <a:solidFill>
                  <a:srgbClr val="404040"/>
                </a:solidFill>
                <a:latin typeface="Calibri"/>
                <a:ea typeface="Calibri"/>
                <a:cs typeface="Calibri"/>
                <a:sym typeface="Calibri"/>
              </a:rPr>
              <a:t>: Adjust title to fit your course.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0" dirty="0">
                <a:solidFill>
                  <a:schemeClr val="dk1"/>
                </a:solidFill>
                <a:latin typeface="Calibri"/>
                <a:ea typeface="Calibri"/>
                <a:cs typeface="Calibri"/>
                <a:sym typeface="Calibri"/>
              </a:rPr>
              <a:t>Remember – just as you are working to learn and evolve in the area of technology for being productive and doing good, there are other nefarious actors working to learn and evolve for causing harm and doing bad</a:t>
            </a: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9269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1580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2293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2744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39253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81585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b="1" i="0" dirty="0">
                <a:solidFill>
                  <a:srgbClr val="464646"/>
                </a:solidFill>
                <a:effectLst/>
                <a:latin typeface="Merriweather" panose="00000500000000000000" pitchFamily="2" charset="0"/>
              </a:rPr>
              <a:t>Buffer overflow attacks</a:t>
            </a:r>
            <a:r>
              <a:rPr lang="en-US" sz="2000" b="0" i="0" dirty="0">
                <a:solidFill>
                  <a:srgbClr val="464646"/>
                </a:solidFill>
                <a:effectLst/>
                <a:latin typeface="Merriweather" panose="00000500000000000000" pitchFamily="2" charset="0"/>
              </a:rPr>
              <a:t> – the concept is to send more traffic to a network address than the programmers have built the system to handle</a:t>
            </a:r>
          </a:p>
          <a:p>
            <a:pPr marL="0" lvl="0" indent="0" algn="l" rtl="0">
              <a:spcBef>
                <a:spcPts val="0"/>
              </a:spcBef>
              <a:spcAft>
                <a:spcPts val="0"/>
              </a:spcAft>
              <a:buNone/>
            </a:pPr>
            <a:endParaRPr lang="en-US" sz="2000" b="0" i="0" dirty="0">
              <a:solidFill>
                <a:srgbClr val="464646"/>
              </a:solidFill>
              <a:effectLst/>
              <a:latin typeface="Merriweather" panose="00000500000000000000" pitchFamily="2" charset="0"/>
              <a:ea typeface="Calibri"/>
              <a:cs typeface="Calibri"/>
              <a:sym typeface="Calibri"/>
            </a:endParaRPr>
          </a:p>
          <a:p>
            <a:pPr marL="0" lvl="0" indent="0" algn="l" rtl="0">
              <a:spcBef>
                <a:spcPts val="0"/>
              </a:spcBef>
              <a:spcAft>
                <a:spcPts val="0"/>
              </a:spcAft>
              <a:buNone/>
            </a:pPr>
            <a:r>
              <a:rPr lang="en-US" sz="2000" b="1" i="0" dirty="0">
                <a:solidFill>
                  <a:srgbClr val="464646"/>
                </a:solidFill>
                <a:effectLst/>
                <a:latin typeface="Merriweather" panose="00000500000000000000" pitchFamily="2" charset="0"/>
              </a:rPr>
              <a:t>ICMP flood</a:t>
            </a:r>
            <a:r>
              <a:rPr lang="en-US" sz="2000" b="0" i="0" dirty="0">
                <a:solidFill>
                  <a:srgbClr val="464646"/>
                </a:solidFill>
                <a:effectLst/>
                <a:latin typeface="Merriweather" panose="00000500000000000000" pitchFamily="2" charset="0"/>
              </a:rPr>
              <a:t> – leverages misconfigured network devices by sending spoofed packets that ping every computer on the targeted network, instead of just one specific machine; the network is then triggered to amplify the traffic</a:t>
            </a:r>
          </a:p>
          <a:p>
            <a:pPr marL="0" lvl="0" indent="0" algn="l" rtl="0">
              <a:spcBef>
                <a:spcPts val="0"/>
              </a:spcBef>
              <a:spcAft>
                <a:spcPts val="0"/>
              </a:spcAft>
              <a:buNone/>
            </a:pPr>
            <a:endParaRPr lang="en-US" sz="2000" b="0" i="0" dirty="0">
              <a:solidFill>
                <a:srgbClr val="464646"/>
              </a:solidFill>
              <a:effectLst/>
              <a:latin typeface="Merriweather" panose="00000500000000000000" pitchFamily="2" charset="0"/>
              <a:ea typeface="Calibri"/>
              <a:cs typeface="Calibri"/>
              <a:sym typeface="Calibri"/>
            </a:endParaRPr>
          </a:p>
          <a:p>
            <a:pPr marL="0" lvl="0" indent="0" algn="l" rtl="0">
              <a:spcBef>
                <a:spcPts val="0"/>
              </a:spcBef>
              <a:spcAft>
                <a:spcPts val="0"/>
              </a:spcAft>
              <a:buNone/>
            </a:pPr>
            <a:r>
              <a:rPr lang="en-US" sz="2000" b="1" i="0" dirty="0">
                <a:solidFill>
                  <a:srgbClr val="464646"/>
                </a:solidFill>
                <a:effectLst/>
                <a:latin typeface="Merriweather" panose="00000500000000000000" pitchFamily="2" charset="0"/>
              </a:rPr>
              <a:t>SYN flood</a:t>
            </a:r>
            <a:r>
              <a:rPr lang="en-US" sz="2000" b="0" i="0" dirty="0">
                <a:solidFill>
                  <a:srgbClr val="464646"/>
                </a:solidFill>
                <a:effectLst/>
                <a:latin typeface="Merriweather" panose="00000500000000000000" pitchFamily="2" charset="0"/>
              </a:rPr>
              <a:t> – sends a request to connect to a server, but never completes the </a:t>
            </a:r>
            <a:r>
              <a:rPr lang="en-US" sz="2000" b="1" i="0" u="none" strike="noStrike" dirty="0">
                <a:solidFill>
                  <a:srgbClr val="141414"/>
                </a:solidFill>
                <a:effectLst/>
                <a:latin typeface="Merriweather" panose="00000500000000000000" pitchFamily="2" charset="0"/>
                <a:hlinkClick r:id="rId3"/>
              </a:rPr>
              <a:t>handshake</a:t>
            </a:r>
            <a:r>
              <a:rPr lang="en-US" sz="2000" b="0" i="0" u="none" strike="noStrike" dirty="0">
                <a:solidFill>
                  <a:srgbClr val="464646"/>
                </a:solidFill>
                <a:effectLst/>
                <a:latin typeface="Merriweather" panose="00000500000000000000" pitchFamily="2" charset="0"/>
              </a:rPr>
              <a:t>; c</a:t>
            </a:r>
            <a:r>
              <a:rPr lang="en-US" sz="2000" b="0" i="0" dirty="0">
                <a:solidFill>
                  <a:srgbClr val="464646"/>
                </a:solidFill>
                <a:effectLst/>
                <a:latin typeface="Merriweather" panose="00000500000000000000" pitchFamily="2" charset="0"/>
              </a:rPr>
              <a:t>ontinues until all open ports are saturated with requests and none are available for legitimate users to connect to</a:t>
            </a:r>
          </a:p>
          <a:p>
            <a:pPr marL="0" lvl="0" indent="0" algn="l" rtl="0">
              <a:spcBef>
                <a:spcPts val="0"/>
              </a:spcBef>
              <a:spcAft>
                <a:spcPts val="0"/>
              </a:spcAft>
              <a:buNone/>
            </a:pPr>
            <a:endParaRPr lang="en-US" sz="2000" b="0" i="0" dirty="0">
              <a:solidFill>
                <a:srgbClr val="464646"/>
              </a:solidFill>
              <a:effectLst/>
              <a:latin typeface="Merriweather" panose="00000500000000000000" pitchFamily="2" charset="0"/>
              <a:ea typeface="Calibri"/>
              <a:cs typeface="Calibri"/>
              <a:sym typeface="Calibri"/>
            </a:endParaRPr>
          </a:p>
          <a:p>
            <a:pPr algn="l">
              <a:buFont typeface="+mj-lt"/>
              <a:buAutoNum type="arabicPeriod"/>
            </a:pPr>
            <a:r>
              <a:rPr lang="en-US" sz="2000" b="0" i="0" dirty="0">
                <a:solidFill>
                  <a:srgbClr val="000000"/>
                </a:solidFill>
                <a:effectLst/>
                <a:latin typeface="Arial" panose="020B0604020202020204" pitchFamily="34" charset="0"/>
              </a:rPr>
              <a:t>Client requests connection by sending SYN (synchronize) message to the server</a:t>
            </a:r>
          </a:p>
          <a:p>
            <a:pPr algn="l">
              <a:buFont typeface="+mj-lt"/>
              <a:buAutoNum type="arabicPeriod"/>
            </a:pPr>
            <a:r>
              <a:rPr lang="en-US" sz="2000" b="0" i="0" dirty="0">
                <a:solidFill>
                  <a:srgbClr val="000000"/>
                </a:solidFill>
                <a:effectLst/>
                <a:latin typeface="Arial" panose="020B0604020202020204" pitchFamily="34" charset="0"/>
              </a:rPr>
              <a:t>Server acknowledges by sending SYN-ACK (synchronize-acknowledge) message back to the client</a:t>
            </a:r>
          </a:p>
          <a:p>
            <a:pPr algn="l">
              <a:buFont typeface="+mj-lt"/>
              <a:buAutoNum type="arabicPeriod"/>
            </a:pPr>
            <a:r>
              <a:rPr lang="en-US" sz="2000" b="0" i="0" dirty="0">
                <a:solidFill>
                  <a:srgbClr val="000000"/>
                </a:solidFill>
                <a:effectLst/>
                <a:latin typeface="Arial" panose="020B0604020202020204" pitchFamily="34" charset="0"/>
              </a:rPr>
              <a:t>Client responds with an ACK (acknowledge) message, and the connection is established</a:t>
            </a:r>
          </a:p>
          <a:p>
            <a:pPr marL="0" lvl="0" indent="0" algn="l" rtl="0">
              <a:spcBef>
                <a:spcPts val="0"/>
              </a:spcBef>
              <a:spcAft>
                <a:spcPts val="0"/>
              </a:spcAft>
              <a:buNone/>
            </a:pPr>
            <a:endParaRPr lang="en-US"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34079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4713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28309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1246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e0f9c2678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e0f9c2678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0" dirty="0">
                <a:solidFill>
                  <a:schemeClr val="dk1"/>
                </a:solidFill>
                <a:latin typeface="Calibri"/>
                <a:ea typeface="Calibri"/>
                <a:cs typeface="Calibri"/>
                <a:sym typeface="Calibri"/>
              </a:rPr>
              <a:t>ICMP = Internet Control Message Protocol</a:t>
            </a: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41826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0" dirty="0">
                <a:solidFill>
                  <a:schemeClr val="dk1"/>
                </a:solidFill>
                <a:latin typeface="Calibri"/>
                <a:ea typeface="Calibri"/>
                <a:cs typeface="Calibri"/>
                <a:sym typeface="Calibri"/>
              </a:rPr>
              <a:t>SYN cookies – server sends sequence number cryptographically hashed on syn-ack response; client must respond with same before server allocates mem for connection</a:t>
            </a:r>
          </a:p>
          <a:p>
            <a:pPr marL="0" lvl="0" indent="0" algn="l" rtl="0">
              <a:spcBef>
                <a:spcPts val="0"/>
              </a:spcBef>
              <a:spcAft>
                <a:spcPts val="0"/>
              </a:spcAft>
              <a:buNone/>
            </a:pPr>
            <a:endParaRPr lang="en-US" sz="1200" b="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b="0" dirty="0">
                <a:solidFill>
                  <a:schemeClr val="dk1"/>
                </a:solidFill>
                <a:latin typeface="Calibri"/>
                <a:ea typeface="Calibri"/>
                <a:cs typeface="Calibri"/>
                <a:sym typeface="Calibri"/>
              </a:rPr>
              <a:t>RST cookies – server sends invalid syn-ack in response to first client request; results in client sending an RST packet – if server sees, knows client is a valid connection</a:t>
            </a: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7649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Walk through demo at https://github.com/KernelGamut32/onboarding_cybersecurity/tree/main/demos/denial_of_service</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931863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63586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29082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64551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46729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4601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97536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Walk through demo at https://github.com/KernelGamut32/onboarding_cybersecurity/tree/main/demos/sql_injection</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1398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e0f9c26786_0_11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endParaRPr sz="1200" b="1" dirty="0">
              <a:solidFill>
                <a:schemeClr val="dk1"/>
              </a:solidFill>
              <a:latin typeface="Calibri"/>
              <a:ea typeface="Calibri"/>
              <a:cs typeface="Calibri"/>
              <a:sym typeface="Calibri"/>
            </a:endParaRPr>
          </a:p>
        </p:txBody>
      </p:sp>
      <p:sp>
        <p:nvSpPr>
          <p:cNvPr id="291" name="Google Shape;291;ge0f9c26786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37875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10388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83109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98942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76193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0" dirty="0">
                <a:solidFill>
                  <a:schemeClr val="dk1"/>
                </a:solidFill>
                <a:latin typeface="Calibri"/>
                <a:ea typeface="Calibri"/>
                <a:cs typeface="Calibri"/>
                <a:sym typeface="Calibri"/>
              </a:rPr>
              <a:t>On a profile page (social media), attacker applies script to one of their profile settings; victim visits profile page for that user, malicious code pulled from storage and executed – for example, redirecting to a malicious site where credentials can be stolen</a:t>
            </a: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29387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0" dirty="0">
                <a:solidFill>
                  <a:schemeClr val="dk1"/>
                </a:solidFill>
                <a:latin typeface="Calibri"/>
                <a:ea typeface="Calibri"/>
                <a:cs typeface="Calibri"/>
                <a:sym typeface="Calibri"/>
              </a:rPr>
              <a:t>For example, attacker sends link to victim which includes a path to a search sight with search terms in query string that is malicious code; victim clicks link and it reflects back the malicious code for immediate execution</a:t>
            </a: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04835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0" dirty="0">
                <a:solidFill>
                  <a:schemeClr val="dk1"/>
                </a:solidFill>
                <a:latin typeface="Calibri"/>
                <a:ea typeface="Calibri"/>
                <a:cs typeface="Calibri"/>
                <a:sym typeface="Calibri"/>
              </a:rPr>
              <a:t>For example, a site that takes query string input and writes dynamically to an element in the DOM (for execution by the browser)</a:t>
            </a: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24450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45509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0" dirty="0" err="1">
                <a:solidFill>
                  <a:schemeClr val="dk1"/>
                </a:solidFill>
                <a:latin typeface="Calibri"/>
                <a:ea typeface="Calibri"/>
                <a:cs typeface="Calibri"/>
                <a:sym typeface="Calibri"/>
              </a:rPr>
              <a:t>HttpOnly</a:t>
            </a:r>
            <a:r>
              <a:rPr lang="en-US" sz="1200" b="0" dirty="0">
                <a:solidFill>
                  <a:schemeClr val="dk1"/>
                </a:solidFill>
                <a:latin typeface="Calibri"/>
                <a:ea typeface="Calibri"/>
                <a:cs typeface="Calibri"/>
                <a:sym typeface="Calibri"/>
              </a:rPr>
              <a:t> default for session cookies, but should also be used for any custom cookies created</a:t>
            </a:r>
          </a:p>
          <a:p>
            <a:pPr marL="0" lvl="0" indent="0" algn="l" rtl="0">
              <a:spcBef>
                <a:spcPts val="0"/>
              </a:spcBef>
              <a:spcAft>
                <a:spcPts val="0"/>
              </a:spcAft>
              <a:buNone/>
            </a:pPr>
            <a:endParaRPr lang="en-US" sz="1200" b="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b="0" dirty="0">
                <a:solidFill>
                  <a:schemeClr val="dk1"/>
                </a:solidFill>
                <a:latin typeface="Calibri"/>
                <a:ea typeface="Calibri"/>
                <a:cs typeface="Calibri"/>
                <a:sym typeface="Calibri"/>
              </a:rPr>
              <a:t>X-Content-Type-Options: </a:t>
            </a:r>
            <a:r>
              <a:rPr lang="en-US" sz="1200" b="0" dirty="0" err="1">
                <a:solidFill>
                  <a:schemeClr val="dk1"/>
                </a:solidFill>
                <a:latin typeface="Calibri"/>
                <a:ea typeface="Calibri"/>
                <a:cs typeface="Calibri"/>
                <a:sym typeface="Calibri"/>
              </a:rPr>
              <a:t>nosniff</a:t>
            </a:r>
            <a:r>
              <a:rPr lang="en-US" sz="1200" b="0" dirty="0">
                <a:solidFill>
                  <a:schemeClr val="dk1"/>
                </a:solidFill>
                <a:latin typeface="Calibri"/>
                <a:ea typeface="Calibri"/>
                <a:cs typeface="Calibri"/>
                <a:sym typeface="Calibri"/>
              </a:rPr>
              <a:t> is likely default in modern frameworks but confirm</a:t>
            </a: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3396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e0f9c26786_0_10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endParaRPr sz="1200" b="1" dirty="0">
              <a:solidFill>
                <a:schemeClr val="dk1"/>
              </a:solidFill>
              <a:latin typeface="Calibri"/>
              <a:ea typeface="Calibri"/>
              <a:cs typeface="Calibri"/>
              <a:sym typeface="Calibri"/>
            </a:endParaRPr>
          </a:p>
        </p:txBody>
      </p:sp>
      <p:sp>
        <p:nvSpPr>
          <p:cNvPr id="358" name="Google Shape;358;ge0f9c26786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Walk through demo at https://github.com/KernelGamut32/onboarding_cybersecurity/tree/main/demos/xss</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004759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12804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158750" indent="0" algn="l">
              <a:buFont typeface="Arial" panose="020B0604020202020204" pitchFamily="34" charset="0"/>
              <a:buNone/>
            </a:pPr>
            <a:r>
              <a:rPr lang="en-US" sz="2000" b="0" i="0" dirty="0">
                <a:solidFill>
                  <a:srgbClr val="000000"/>
                </a:solidFill>
                <a:effectLst/>
                <a:latin typeface="Arial" panose="020B0604020202020204" pitchFamily="34" charset="0"/>
              </a:rPr>
              <a:t>More sophisticated bots that simultaneously attempt several logins and appear to originate from different IP addresses</a:t>
            </a: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25473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158750" indent="0" algn="l">
              <a:buFont typeface="Arial" panose="020B0604020202020204" pitchFamily="34" charset="0"/>
              <a:buNone/>
            </a:pPr>
            <a:endParaRPr lang="en-US" sz="2000" b="0" i="0" dirty="0">
              <a:solidFill>
                <a:srgbClr val="000000"/>
              </a:solidFill>
              <a:effectLst/>
              <a:latin typeface="Arial" panose="020B0604020202020204" pitchFamily="34" charset="0"/>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8613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158750" indent="0" algn="l">
              <a:buFont typeface="Arial" panose="020B0604020202020204" pitchFamily="34" charset="0"/>
              <a:buNone/>
            </a:pPr>
            <a:r>
              <a:rPr lang="en-US" sz="2000" b="0" i="0" dirty="0">
                <a:solidFill>
                  <a:srgbClr val="000000"/>
                </a:solidFill>
                <a:effectLst/>
                <a:latin typeface="Arial" panose="020B0604020202020204" pitchFamily="34" charset="0"/>
              </a:rPr>
              <a:t>Something the user knows + has</a:t>
            </a:r>
          </a:p>
          <a:p>
            <a:pPr marL="158750" indent="0" algn="l">
              <a:buFont typeface="Arial" panose="020B0604020202020204" pitchFamily="34" charset="0"/>
              <a:buNone/>
            </a:pPr>
            <a:endParaRPr lang="en-US" sz="2000" b="0" i="0" dirty="0">
              <a:solidFill>
                <a:srgbClr val="000000"/>
              </a:solidFill>
              <a:effectLst/>
              <a:latin typeface="Arial" panose="020B0604020202020204" pitchFamily="34" charset="0"/>
            </a:endParaRPr>
          </a:p>
          <a:p>
            <a:pPr marL="158750" indent="0" algn="l">
              <a:buFont typeface="Arial" panose="020B0604020202020204" pitchFamily="34" charset="0"/>
              <a:buNone/>
            </a:pPr>
            <a:r>
              <a:rPr lang="en-US" sz="2000" b="0" i="0" dirty="0">
                <a:solidFill>
                  <a:srgbClr val="000000"/>
                </a:solidFill>
                <a:effectLst/>
                <a:latin typeface="Arial" panose="020B0604020202020204" pitchFamily="34" charset="0"/>
              </a:rPr>
              <a:t>Fingerprint can include things like combo of OS + geolocation + language (gathered via JavaScript)</a:t>
            </a: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27718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158750" indent="0" algn="l">
              <a:buFont typeface="Arial" panose="020B0604020202020204" pitchFamily="34" charset="0"/>
              <a:buNone/>
            </a:pPr>
            <a:endParaRPr lang="en-US" sz="2000" b="0" i="0" dirty="0">
              <a:solidFill>
                <a:srgbClr val="000000"/>
              </a:solidFill>
              <a:effectLst/>
              <a:latin typeface="Arial" panose="020B0604020202020204" pitchFamily="34" charset="0"/>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54601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158750" indent="0" algn="l">
              <a:buFont typeface="Arial" panose="020B0604020202020204" pitchFamily="34" charset="0"/>
              <a:buNone/>
            </a:pPr>
            <a:endParaRPr lang="en-US" sz="2000" b="0" i="0" dirty="0">
              <a:solidFill>
                <a:srgbClr val="000000"/>
              </a:solidFill>
              <a:effectLst/>
              <a:latin typeface="Arial" panose="020B0604020202020204" pitchFamily="34" charset="0"/>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6654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46599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84859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1816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e0f9c26786_0_12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ACTION</a:t>
            </a:r>
            <a:r>
              <a:rPr lang="en" sz="1200">
                <a:solidFill>
                  <a:schemeClr val="dk1"/>
                </a:solidFill>
                <a:latin typeface="Calibri"/>
                <a:ea typeface="Calibri"/>
                <a:cs typeface="Calibri"/>
                <a:sym typeface="Calibri"/>
              </a:rPr>
              <a:t>: Adjust objectives to fit your course.</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Use measurable objectives that start with action verbs such as: describe, define, identify, assess, demonstrate, use, utilize. </a:t>
            </a:r>
            <a:r>
              <a:rPr lang="en" sz="1200" u="sng">
                <a:solidFill>
                  <a:srgbClr val="0563C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https://elearningindustry.com/writing-learning-objectives-for-elearning-what-elearning-professionals-should-know</a:t>
            </a:r>
            <a:endParaRPr sz="1200" b="1">
              <a:solidFill>
                <a:schemeClr val="dk1"/>
              </a:solidFill>
              <a:latin typeface="Calibri"/>
              <a:ea typeface="Calibri"/>
              <a:cs typeface="Calibri"/>
              <a:sym typeface="Calibri"/>
            </a:endParaRPr>
          </a:p>
        </p:txBody>
      </p:sp>
      <p:sp>
        <p:nvSpPr>
          <p:cNvPr id="366" name="Google Shape;366;ge0f9c26786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9408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4093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4944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6526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0" dirty="0">
                <a:solidFill>
                  <a:schemeClr val="dk1"/>
                </a:solidFill>
                <a:latin typeface="Calibri"/>
                <a:ea typeface="Calibri"/>
                <a:cs typeface="Calibri"/>
                <a:sym typeface="Calibri"/>
              </a:rPr>
              <a:t>When we talk DevSecOps, we’ll talk about some of these concerns</a:t>
            </a: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1522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74472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39641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77126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34987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2102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09173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42467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0" dirty="0">
                <a:solidFill>
                  <a:schemeClr val="dk1"/>
                </a:solidFill>
                <a:latin typeface="Calibri"/>
                <a:ea typeface="Calibri"/>
                <a:cs typeface="Calibri"/>
                <a:sym typeface="Calibri"/>
              </a:rPr>
              <a:t>With known patterns able to build a library of mitigations – but can’t ease up on vigilance</a:t>
            </a:r>
          </a:p>
          <a:p>
            <a:pPr marL="0" lvl="0" indent="0" algn="l" rtl="0">
              <a:spcBef>
                <a:spcPts val="0"/>
              </a:spcBef>
              <a:spcAft>
                <a:spcPts val="0"/>
              </a:spcAft>
              <a:buNone/>
            </a:pPr>
            <a:endParaRPr lang="en-US" sz="1200" b="0" dirty="0">
              <a:solidFill>
                <a:schemeClr val="dk1"/>
              </a:solidFill>
              <a:latin typeface="Calibri"/>
              <a:ea typeface="Calibri"/>
              <a:cs typeface="Calibri"/>
              <a:sym typeface="Calibri"/>
            </a:endParaRPr>
          </a:p>
          <a:p>
            <a:pPr marL="0" lvl="0" indent="0" algn="l" rtl="0">
              <a:spcBef>
                <a:spcPts val="0"/>
              </a:spcBef>
              <a:spcAft>
                <a:spcPts val="0"/>
              </a:spcAft>
              <a:buNone/>
            </a:pPr>
            <a:r>
              <a:rPr lang="en-US" sz="2000" b="0" i="0" dirty="0">
                <a:solidFill>
                  <a:srgbClr val="333333"/>
                </a:solidFill>
                <a:effectLst/>
                <a:latin typeface="Lato" panose="020F0502020204030203" pitchFamily="34" charset="0"/>
              </a:rPr>
              <a:t>An example would be an attack to obtain information from a backend database; attacker needs to ensure that database is being used at the backend, have means to enter queries as input, and avoid detection/prevention (SQL Injection)</a:t>
            </a: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94385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0" dirty="0">
                <a:solidFill>
                  <a:schemeClr val="dk1"/>
                </a:solidFill>
                <a:latin typeface="Calibri"/>
                <a:ea typeface="Calibri"/>
                <a:cs typeface="Calibri"/>
                <a:sym typeface="Calibri"/>
              </a:rPr>
              <a:t>For example, obviously SSNs would be viewed differently than a person’s home state</a:t>
            </a:r>
          </a:p>
          <a:p>
            <a:pPr marL="0" lvl="0" indent="0" algn="l" rtl="0">
              <a:spcBef>
                <a:spcPts val="0"/>
              </a:spcBef>
              <a:spcAft>
                <a:spcPts val="0"/>
              </a:spcAft>
              <a:buNone/>
            </a:pPr>
            <a:endParaRPr lang="en-US" sz="1200" b="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b="0" dirty="0">
                <a:solidFill>
                  <a:schemeClr val="dk1"/>
                </a:solidFill>
                <a:latin typeface="Calibri"/>
                <a:ea typeface="Calibri"/>
                <a:cs typeface="Calibri"/>
                <a:sym typeface="Calibri"/>
              </a:rPr>
              <a:t>Depending on the org, the initial identification step can be more difficult</a:t>
            </a:r>
          </a:p>
          <a:p>
            <a:pPr marL="0" lvl="0" indent="0" algn="l" rtl="0">
              <a:spcBef>
                <a:spcPts val="0"/>
              </a:spcBef>
              <a:spcAft>
                <a:spcPts val="0"/>
              </a:spcAft>
              <a:buNone/>
            </a:pPr>
            <a:endParaRPr lang="en-US" sz="1200" b="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b="0" dirty="0">
                <a:solidFill>
                  <a:schemeClr val="dk1"/>
                </a:solidFill>
                <a:latin typeface="Calibri"/>
                <a:ea typeface="Calibri"/>
                <a:cs typeface="Calibri"/>
                <a:sym typeface="Calibri"/>
              </a:rPr>
              <a:t>Can you think of reasons for some of that difficulty in a given company?</a:t>
            </a: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91430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0" dirty="0">
                <a:solidFill>
                  <a:schemeClr val="dk1"/>
                </a:solidFill>
                <a:latin typeface="Calibri"/>
                <a:ea typeface="Calibri"/>
                <a:cs typeface="Calibri"/>
                <a:sym typeface="Calibri"/>
              </a:rPr>
              <a:t>For example, Well-Architected frameworks with Azure or AWS, etc.</a:t>
            </a: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78497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17980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01153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905588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785435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734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71471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0" dirty="0">
                <a:solidFill>
                  <a:schemeClr val="dk1"/>
                </a:solidFill>
                <a:latin typeface="Calibri"/>
                <a:ea typeface="Calibri"/>
                <a:cs typeface="Calibri"/>
                <a:sym typeface="Calibri"/>
              </a:rPr>
              <a:t>Review demonstration link and representative threat modeling diagram</a:t>
            </a:r>
          </a:p>
          <a:p>
            <a:pPr marL="0" lvl="0" indent="0" algn="l" rtl="0">
              <a:spcBef>
                <a:spcPts val="0"/>
              </a:spcBef>
              <a:spcAft>
                <a:spcPts val="0"/>
              </a:spcAft>
              <a:buNone/>
            </a:pPr>
            <a:endParaRPr lang="en-US" sz="1200" b="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b="0" dirty="0">
                <a:solidFill>
                  <a:schemeClr val="dk1"/>
                </a:solidFill>
                <a:latin typeface="Calibri"/>
                <a:ea typeface="Calibri"/>
                <a:cs typeface="Calibri"/>
                <a:sym typeface="Calibri"/>
              </a:rPr>
              <a:t>Drill into </a:t>
            </a:r>
            <a:r>
              <a:rPr lang="en-US" sz="1200" b="0" dirty="0" err="1">
                <a:solidFill>
                  <a:schemeClr val="dk1"/>
                </a:solidFill>
                <a:latin typeface="Calibri"/>
                <a:ea typeface="Calibri"/>
                <a:cs typeface="Calibri"/>
                <a:sym typeface="Calibri"/>
              </a:rPr>
              <a:t>pytm</a:t>
            </a: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20901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72645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396775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52541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65436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dirty="0"/>
              <a:t>Notes view: </a:t>
            </a:r>
            <a:fld id="{128CEAFE-FA94-43E5-B0FF-D47E1CCDD1B4}" type="slidenum">
              <a:rPr lang="en-US" smtClean="0"/>
              <a:pPr/>
              <a:t>79</a:t>
            </a:fld>
            <a:endParaRPr lang="en-US" dirty="0"/>
          </a:p>
        </p:txBody>
      </p:sp>
    </p:spTree>
    <p:extLst>
      <p:ext uri="{BB962C8B-B14F-4D97-AF65-F5344CB8AC3E}">
        <p14:creationId xmlns:p14="http://schemas.microsoft.com/office/powerpoint/2010/main" val="334032075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Competitive advantage – what we have, what we can learn from it, how it drives our business and innovation </a:t>
            </a:r>
            <a:r>
              <a:rPr lang="en-US" dirty="0">
                <a:sym typeface="Wingdings" panose="05000000000000000000" pitchFamily="2" charset="2"/>
              </a:rPr>
              <a:t> and the amount continues to grow exponentially</a:t>
            </a: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81</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2783304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Networks have likely always been under consideration but not at the levels of granularity needed</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82</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8583050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ABAC is a superset that includes RBAC / how do we know who you are and what you’re allowed to do, and control access dynamically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83</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85048373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84</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4113991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727077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dynamically isolating a device if it’s not updated to the latest version of its anti-virus software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85</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412036462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86</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58270694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87</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36372519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Once we’re “in the front door”, can we really assume that we’re allowed to do whatever we want on the inside?</a:t>
            </a:r>
          </a:p>
          <a:p>
            <a:endParaRPr lang="en-US" dirty="0"/>
          </a:p>
          <a:p>
            <a:r>
              <a:rPr lang="en-US" dirty="0"/>
              <a:t>Inherent or implicit trust (sans a well partitioned PEP) breeds risk – we want the level of those types of trust to be zero</a:t>
            </a:r>
          </a:p>
          <a:p>
            <a:endParaRPr lang="en-US" dirty="0"/>
          </a:p>
          <a:p>
            <a:r>
              <a:rPr lang="en-US" dirty="0"/>
              <a:t>Bringing a new device or user on – how can we be sure that we have accounted for all of the necessary controls | and what if something changes from the initial point of evaluation?</a:t>
            </a:r>
          </a:p>
          <a:p>
            <a:endParaRPr lang="en-US" dirty="0"/>
          </a:p>
          <a:p>
            <a:r>
              <a:rPr lang="en-US" dirty="0"/>
              <a:t>Our networking environments can become complex and grow in complexity over time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88</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3196362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Today’s remote workloads – COV-ID has elevated awareness</a:t>
            </a:r>
          </a:p>
          <a:p>
            <a:r>
              <a:rPr lang="en-US" dirty="0"/>
              <a:t>- Managing via broad access to networks and apps is no longer sufficient</a:t>
            </a:r>
          </a:p>
          <a:p>
            <a:r>
              <a:rPr lang="en-US" dirty="0"/>
              <a:t>- Logging – balance against network and storage costs; but goes to required visibility</a:t>
            </a:r>
          </a:p>
          <a:p>
            <a:r>
              <a:rPr lang="en-US" dirty="0"/>
              <a:t>- APIs provide options to aggregate and analyze data from multiple components in more interesting ways</a:t>
            </a:r>
          </a:p>
          <a:p>
            <a:r>
              <a:rPr lang="en-US" dirty="0"/>
              <a:t>- Automation is intelligent automation – decisions made “on the fly” about a security posture and a required mitigation</a:t>
            </a:r>
          </a:p>
          <a:p>
            <a:r>
              <a:rPr lang="en-US" dirty="0"/>
              <a:t>- Likely requires effort, cost, and will cause disruption – effort over time, draw connection to business-value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89</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65761789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101</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62318628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requirements for an encrypted connection</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105</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54303840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106</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59548110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Target infrastructure and architecture should be composed of a series of PEPs – with centralized decisioning, operational connectivity between them, and integrated with a shared policy model</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107</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0427523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108</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5783832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9824567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Automated doesn’t mean that there can’t be some level of manual step involved (e.g., manual approval of requests for access), but the majority of activity should be automatic.</a:t>
            </a:r>
          </a:p>
          <a:p>
            <a:endParaRPr lang="en-US" dirty="0"/>
          </a:p>
          <a:p>
            <a:r>
              <a:rPr lang="en-US" dirty="0"/>
              <a:t>If you want your implementations to be secure according to Zero Trust Architecture principles, one of the “easiest” ways is to use the frameworks and tooling provided for you.</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110</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94710948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Would not use for cases where on-prem subject needs to access on-prem resource – unnecessary flow through cloud</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114</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42635844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115</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47773062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122</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74160706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06ad13e46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06ad13e4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kills Gradient" type="tx">
  <p:cSld name="TITLE_AND_BODY">
    <p:bg>
      <p:bgPr>
        <a:gradFill>
          <a:gsLst>
            <a:gs pos="0">
              <a:schemeClr val="accent1"/>
            </a:gs>
            <a:gs pos="100000">
              <a:schemeClr val="accent2"/>
            </a:gs>
          </a:gsLst>
          <a:lin ang="0" scaled="0"/>
        </a:gradFill>
        <a:effectLst/>
      </p:bgPr>
    </p:bg>
    <p:spTree>
      <p:nvGrpSpPr>
        <p:cNvPr id="1" name="Shape 5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 column 1 1">
  <p:cSld name="TITLE_2_1_1_2_1_1">
    <p:bg>
      <p:bgPr>
        <a:solidFill>
          <a:srgbClr val="000000"/>
        </a:solidFill>
        <a:effectLst/>
      </p:bgPr>
    </p:bg>
    <p:spTree>
      <p:nvGrpSpPr>
        <p:cNvPr id="1" name="Shape 120"/>
        <p:cNvGrpSpPr/>
        <p:nvPr/>
      </p:nvGrpSpPr>
      <p:grpSpPr>
        <a:xfrm>
          <a:off x="0" y="0"/>
          <a:ext cx="0" cy="0"/>
          <a:chOff x="0" y="0"/>
          <a:chExt cx="0" cy="0"/>
        </a:xfrm>
      </p:grpSpPr>
      <p:sp>
        <p:nvSpPr>
          <p:cNvPr id="121" name="Google Shape;121;p2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22" name="Google Shape;122;p25"/>
          <p:cNvSpPr/>
          <p:nvPr/>
        </p:nvSpPr>
        <p:spPr>
          <a:xfrm flipH="1">
            <a:off x="387577" y="447740"/>
            <a:ext cx="2219100" cy="876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5"/>
          <p:cNvSpPr/>
          <p:nvPr/>
        </p:nvSpPr>
        <p:spPr>
          <a:xfrm rot="5400000">
            <a:off x="94753" y="740237"/>
            <a:ext cx="672000" cy="87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5"/>
          <p:cNvSpPr/>
          <p:nvPr/>
        </p:nvSpPr>
        <p:spPr>
          <a:xfrm rot="5400000">
            <a:off x="2295575" y="224100"/>
            <a:ext cx="535200" cy="87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5"/>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26" name="Google Shape;126;p25"/>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27" name="Google Shape;127;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low content slide 2">
  <p:cSld name="TITLE_2_1_1_1">
    <p:bg>
      <p:bgPr>
        <a:solidFill>
          <a:srgbClr val="000000"/>
        </a:solidFill>
        <a:effectLst/>
      </p:bgPr>
    </p:bg>
    <p:spTree>
      <p:nvGrpSpPr>
        <p:cNvPr id="1" name="Shape 128"/>
        <p:cNvGrpSpPr/>
        <p:nvPr/>
      </p:nvGrpSpPr>
      <p:grpSpPr>
        <a:xfrm>
          <a:off x="0" y="0"/>
          <a:ext cx="0" cy="0"/>
          <a:chOff x="0" y="0"/>
          <a:chExt cx="0" cy="0"/>
        </a:xfrm>
      </p:grpSpPr>
      <p:sp>
        <p:nvSpPr>
          <p:cNvPr id="129" name="Google Shape;129;p2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30" name="Google Shape;130;p26"/>
          <p:cNvSpPr/>
          <p:nvPr/>
        </p:nvSpPr>
        <p:spPr>
          <a:xfrm flipH="1">
            <a:off x="387577" y="447740"/>
            <a:ext cx="2219100" cy="876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6"/>
          <p:cNvSpPr/>
          <p:nvPr/>
        </p:nvSpPr>
        <p:spPr>
          <a:xfrm rot="5400000">
            <a:off x="125050" y="709926"/>
            <a:ext cx="611400" cy="87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6"/>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133" name="Google Shape;133;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uter right">
  <p:cSld name="TITLE_1">
    <p:bg>
      <p:bgPr>
        <a:solidFill>
          <a:srgbClr val="000000"/>
        </a:solid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pic>
        <p:nvPicPr>
          <p:cNvPr id="136" name="Google Shape;136;p27"/>
          <p:cNvPicPr preferRelativeResize="0"/>
          <p:nvPr/>
        </p:nvPicPr>
        <p:blipFill>
          <a:blip r:embed="rId2">
            <a:alphaModFix/>
          </a:blip>
          <a:stretch>
            <a:fillRect/>
          </a:stretch>
        </p:blipFill>
        <p:spPr>
          <a:xfrm>
            <a:off x="2975050" y="456025"/>
            <a:ext cx="8270745" cy="5240901"/>
          </a:xfrm>
          <a:prstGeom prst="rect">
            <a:avLst/>
          </a:prstGeom>
          <a:noFill/>
          <a:ln>
            <a:noFill/>
          </a:ln>
        </p:spPr>
      </p:pic>
      <p:sp>
        <p:nvSpPr>
          <p:cNvPr id="137" name="Google Shape;137;p27"/>
          <p:cNvSpPr txBox="1">
            <a:spLocks noGrp="1"/>
          </p:cNvSpPr>
          <p:nvPr>
            <p:ph type="title"/>
          </p:nvPr>
        </p:nvSpPr>
        <p:spPr>
          <a:xfrm>
            <a:off x="231925" y="431025"/>
            <a:ext cx="35058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138" name="Google Shape;138;p27"/>
          <p:cNvSpPr txBox="1">
            <a:spLocks noGrp="1"/>
          </p:cNvSpPr>
          <p:nvPr>
            <p:ph type="subTitle" idx="1"/>
          </p:nvPr>
        </p:nvSpPr>
        <p:spPr>
          <a:xfrm>
            <a:off x="231925" y="1493100"/>
            <a:ext cx="35058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uter right 1">
  <p:cSld name="TITLE_1_2">
    <p:bg>
      <p:bgPr>
        <a:solidFill>
          <a:srgbClr val="000000"/>
        </a:solidFill>
        <a:effectLst/>
      </p:bgPr>
    </p:bg>
    <p:spTree>
      <p:nvGrpSpPr>
        <p:cNvPr id="1" name="Shape 139"/>
        <p:cNvGrpSpPr/>
        <p:nvPr/>
      </p:nvGrpSpPr>
      <p:grpSpPr>
        <a:xfrm>
          <a:off x="0" y="0"/>
          <a:ext cx="0" cy="0"/>
          <a:chOff x="0" y="0"/>
          <a:chExt cx="0" cy="0"/>
        </a:xfrm>
      </p:grpSpPr>
      <p:sp>
        <p:nvSpPr>
          <p:cNvPr id="140" name="Google Shape;140;p28"/>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141" name="Google Shape;141;p28"/>
          <p:cNvSpPr txBox="1">
            <a:spLocks noGrp="1"/>
          </p:cNvSpPr>
          <p:nvPr>
            <p:ph type="title"/>
          </p:nvPr>
        </p:nvSpPr>
        <p:spPr>
          <a:xfrm>
            <a:off x="231925" y="314025"/>
            <a:ext cx="8702700" cy="683400"/>
          </a:xfrm>
          <a:prstGeom prst="rect">
            <a:avLst/>
          </a:prstGeom>
          <a:noFill/>
          <a:ln>
            <a:noFill/>
          </a:ln>
        </p:spPr>
        <p:txBody>
          <a:bodyPr spcFirstLastPara="1" wrap="square" lIns="45700" tIns="45700" rIns="45700" bIns="45700" anchor="b" anchorCtr="0">
            <a:noAutofit/>
          </a:bodyPr>
          <a:lstStyle>
            <a:lvl1pPr lvl="0" rtl="0">
              <a:lnSpc>
                <a:spcPct val="90000"/>
              </a:lnSpc>
              <a:spcBef>
                <a:spcPts val="0"/>
              </a:spcBef>
              <a:spcAft>
                <a:spcPts val="0"/>
              </a:spcAft>
              <a:buClr>
                <a:schemeClr val="lt1"/>
              </a:buClr>
              <a:buSzPts val="2000"/>
              <a:buNone/>
              <a:defRPr sz="2000">
                <a:solidFill>
                  <a:schemeClr val="lt1"/>
                </a:solidFill>
              </a:defRPr>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a:endParaRPr/>
          </a:p>
        </p:txBody>
      </p:sp>
      <p:pic>
        <p:nvPicPr>
          <p:cNvPr id="142" name="Google Shape;142;p28"/>
          <p:cNvPicPr preferRelativeResize="0"/>
          <p:nvPr/>
        </p:nvPicPr>
        <p:blipFill>
          <a:blip r:embed="rId2">
            <a:alphaModFix/>
          </a:blip>
          <a:stretch>
            <a:fillRect/>
          </a:stretch>
        </p:blipFill>
        <p:spPr>
          <a:xfrm>
            <a:off x="948098" y="937700"/>
            <a:ext cx="7247804" cy="459267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mart phone right 1">
  <p:cSld name="TITLE_1_1">
    <p:bg>
      <p:bgPr>
        <a:solidFill>
          <a:srgbClr val="000000"/>
        </a:solidFill>
        <a:effectLst/>
      </p:bgPr>
    </p:bg>
    <p:spTree>
      <p:nvGrpSpPr>
        <p:cNvPr id="1" name="Shape 143"/>
        <p:cNvGrpSpPr/>
        <p:nvPr/>
      </p:nvGrpSpPr>
      <p:grpSpPr>
        <a:xfrm>
          <a:off x="0" y="0"/>
          <a:ext cx="0" cy="0"/>
          <a:chOff x="0" y="0"/>
          <a:chExt cx="0" cy="0"/>
        </a:xfrm>
      </p:grpSpPr>
      <p:sp>
        <p:nvSpPr>
          <p:cNvPr id="144" name="Google Shape;144;p29"/>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145" name="Google Shape;145;p29"/>
          <p:cNvSpPr txBox="1"/>
          <p:nvPr/>
        </p:nvSpPr>
        <p:spPr>
          <a:xfrm>
            <a:off x="398700" y="403700"/>
            <a:ext cx="3156600" cy="60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latin typeface="Montserrat"/>
                <a:ea typeface="Montserrat"/>
                <a:cs typeface="Montserrat"/>
                <a:sym typeface="Montserrat"/>
              </a:rPr>
              <a:t>Headline content</a:t>
            </a:r>
            <a:endParaRPr sz="1800" b="1">
              <a:solidFill>
                <a:srgbClr val="FFFFFF"/>
              </a:solidFill>
              <a:latin typeface="Montserrat"/>
              <a:ea typeface="Montserrat"/>
              <a:cs typeface="Montserrat"/>
              <a:sym typeface="Montserrat"/>
            </a:endParaRPr>
          </a:p>
        </p:txBody>
      </p:sp>
      <p:sp>
        <p:nvSpPr>
          <p:cNvPr id="146" name="Google Shape;146;p29"/>
          <p:cNvSpPr txBox="1">
            <a:spLocks noGrp="1"/>
          </p:cNvSpPr>
          <p:nvPr>
            <p:ph type="title"/>
          </p:nvPr>
        </p:nvSpPr>
        <p:spPr>
          <a:xfrm>
            <a:off x="231925" y="431025"/>
            <a:ext cx="42447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147" name="Google Shape;147;p29"/>
          <p:cNvSpPr txBox="1">
            <a:spLocks noGrp="1"/>
          </p:cNvSpPr>
          <p:nvPr>
            <p:ph type="subTitle" idx="1"/>
          </p:nvPr>
        </p:nvSpPr>
        <p:spPr>
          <a:xfrm>
            <a:off x="231925" y="1493100"/>
            <a:ext cx="42447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148" name="Google Shape;148;p29"/>
          <p:cNvSpPr/>
          <p:nvPr/>
        </p:nvSpPr>
        <p:spPr>
          <a:xfrm>
            <a:off x="4934325" y="763200"/>
            <a:ext cx="3409800" cy="7104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 name="Google Shape;149;p29"/>
          <p:cNvPicPr preferRelativeResize="0"/>
          <p:nvPr/>
        </p:nvPicPr>
        <p:blipFill>
          <a:blip r:embed="rId2">
            <a:alphaModFix/>
          </a:blip>
          <a:stretch>
            <a:fillRect/>
          </a:stretch>
        </p:blipFill>
        <p:spPr>
          <a:xfrm>
            <a:off x="4800975" y="549550"/>
            <a:ext cx="3676650" cy="745032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_1">
  <p:cSld name="TITLE_AND_BODY_1">
    <p:bg>
      <p:bgPr>
        <a:gradFill>
          <a:gsLst>
            <a:gs pos="0">
              <a:schemeClr val="accent1"/>
            </a:gs>
            <a:gs pos="100000">
              <a:schemeClr val="accent2"/>
            </a:gs>
          </a:gsLst>
          <a:lin ang="0" scaled="0"/>
        </a:gradFill>
        <a:effectLst/>
      </p:bgPr>
    </p:bg>
    <p:spTree>
      <p:nvGrpSpPr>
        <p:cNvPr id="1" name="Shape 150"/>
        <p:cNvGrpSpPr/>
        <p:nvPr/>
      </p:nvGrpSpPr>
      <p:grpSpPr>
        <a:xfrm>
          <a:off x="0" y="0"/>
          <a:ext cx="0" cy="0"/>
          <a:chOff x="0" y="0"/>
          <a:chExt cx="0" cy="0"/>
        </a:xfrm>
      </p:grpSpPr>
      <p:sp>
        <p:nvSpPr>
          <p:cNvPr id="151" name="Google Shape;151;p30"/>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52" name="Google Shape;152;p30"/>
          <p:cNvGrpSpPr/>
          <p:nvPr/>
        </p:nvGrpSpPr>
        <p:grpSpPr>
          <a:xfrm>
            <a:off x="3500202" y="-104619"/>
            <a:ext cx="5769350" cy="5951747"/>
            <a:chOff x="3458352" y="512656"/>
            <a:chExt cx="5769350" cy="5951747"/>
          </a:xfrm>
        </p:grpSpPr>
        <p:pic>
          <p:nvPicPr>
            <p:cNvPr id="153" name="Google Shape;153;p30"/>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54" name="Google Shape;154;p30"/>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55" name="Google Shape;155;p30"/>
          <p:cNvSpPr/>
          <p:nvPr/>
        </p:nvSpPr>
        <p:spPr>
          <a:xfrm flipH="1">
            <a:off x="504050" y="1576800"/>
            <a:ext cx="72126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0"/>
          <p:cNvSpPr/>
          <p:nvPr/>
        </p:nvSpPr>
        <p:spPr>
          <a:xfrm rot="5400000">
            <a:off x="122857" y="1957800"/>
            <a:ext cx="8751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0"/>
          <p:cNvSpPr/>
          <p:nvPr/>
        </p:nvSpPr>
        <p:spPr>
          <a:xfrm rot="5400000">
            <a:off x="6811700" y="785700"/>
            <a:ext cx="16968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 name="Google Shape;158;p30"/>
          <p:cNvPicPr preferRelativeResize="0"/>
          <p:nvPr/>
        </p:nvPicPr>
        <p:blipFill>
          <a:blip r:embed="rId3">
            <a:alphaModFix/>
          </a:blip>
          <a:stretch>
            <a:fillRect/>
          </a:stretch>
        </p:blipFill>
        <p:spPr>
          <a:xfrm>
            <a:off x="9305354" y="4458500"/>
            <a:ext cx="1338247" cy="2909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_2">
  <p:cSld name="TITLE_AND_BODY_1_1">
    <p:bg>
      <p:bgPr>
        <a:gradFill>
          <a:gsLst>
            <a:gs pos="0">
              <a:srgbClr val="25A8E1"/>
            </a:gs>
            <a:gs pos="100000">
              <a:srgbClr val="29378F"/>
            </a:gs>
          </a:gsLst>
          <a:lin ang="2698631" scaled="0"/>
        </a:gradFill>
        <a:effectLst/>
      </p:bgPr>
    </p:bg>
    <p:spTree>
      <p:nvGrpSpPr>
        <p:cNvPr id="1" name="Shape 159"/>
        <p:cNvGrpSpPr/>
        <p:nvPr/>
      </p:nvGrpSpPr>
      <p:grpSpPr>
        <a:xfrm>
          <a:off x="0" y="0"/>
          <a:ext cx="0" cy="0"/>
          <a:chOff x="0" y="0"/>
          <a:chExt cx="0" cy="0"/>
        </a:xfrm>
      </p:grpSpPr>
      <p:grpSp>
        <p:nvGrpSpPr>
          <p:cNvPr id="160" name="Google Shape;160;p31"/>
          <p:cNvGrpSpPr/>
          <p:nvPr/>
        </p:nvGrpSpPr>
        <p:grpSpPr>
          <a:xfrm>
            <a:off x="3500202" y="-104619"/>
            <a:ext cx="5769350" cy="5951747"/>
            <a:chOff x="3458352" y="512656"/>
            <a:chExt cx="5769350" cy="5951747"/>
          </a:xfrm>
        </p:grpSpPr>
        <p:pic>
          <p:nvPicPr>
            <p:cNvPr id="161" name="Google Shape;161;p31"/>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62" name="Google Shape;162;p31"/>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63" name="Google Shape;163;p31"/>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sp>
        <p:nvSpPr>
          <p:cNvPr id="164" name="Google Shape;164;p31"/>
          <p:cNvSpPr/>
          <p:nvPr/>
        </p:nvSpPr>
        <p:spPr>
          <a:xfrm flipH="1">
            <a:off x="504050" y="1576800"/>
            <a:ext cx="7212600" cy="1140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1"/>
          <p:cNvSpPr/>
          <p:nvPr/>
        </p:nvSpPr>
        <p:spPr>
          <a:xfrm rot="5400000">
            <a:off x="122857" y="1957800"/>
            <a:ext cx="8751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1"/>
          <p:cNvSpPr/>
          <p:nvPr/>
        </p:nvSpPr>
        <p:spPr>
          <a:xfrm rot="5400000">
            <a:off x="6811700" y="785700"/>
            <a:ext cx="16968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7" name="Google Shape;167;p31"/>
          <p:cNvPicPr preferRelativeResize="0"/>
          <p:nvPr/>
        </p:nvPicPr>
        <p:blipFill>
          <a:blip r:embed="rId3">
            <a:alphaModFix/>
          </a:blip>
          <a:stretch>
            <a:fillRect/>
          </a:stretch>
        </p:blipFill>
        <p:spPr>
          <a:xfrm>
            <a:off x="9305354" y="4458500"/>
            <a:ext cx="1338247" cy="290925"/>
          </a:xfrm>
          <a:prstGeom prst="rect">
            <a:avLst/>
          </a:prstGeom>
          <a:noFill/>
          <a:ln>
            <a:noFill/>
          </a:ln>
        </p:spPr>
      </p:pic>
      <p:sp>
        <p:nvSpPr>
          <p:cNvPr id="168" name="Google Shape;168;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_1 1">
  <p:cSld name="TITLE_AND_BODY_1_2">
    <p:bg>
      <p:bgPr>
        <a:solidFill>
          <a:srgbClr val="000000"/>
        </a:solidFill>
        <a:effectLst/>
      </p:bgPr>
    </p:bg>
    <p:spTree>
      <p:nvGrpSpPr>
        <p:cNvPr id="1" name="Shape 169"/>
        <p:cNvGrpSpPr/>
        <p:nvPr/>
      </p:nvGrpSpPr>
      <p:grpSpPr>
        <a:xfrm>
          <a:off x="0" y="0"/>
          <a:ext cx="0" cy="0"/>
          <a:chOff x="0" y="0"/>
          <a:chExt cx="0" cy="0"/>
        </a:xfrm>
      </p:grpSpPr>
      <p:sp>
        <p:nvSpPr>
          <p:cNvPr id="170" name="Google Shape;170;p32"/>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71" name="Google Shape;171;p32"/>
          <p:cNvGrpSpPr/>
          <p:nvPr/>
        </p:nvGrpSpPr>
        <p:grpSpPr>
          <a:xfrm>
            <a:off x="4870456" y="830752"/>
            <a:ext cx="4589518" cy="4887574"/>
            <a:chOff x="3458352" y="512656"/>
            <a:chExt cx="5769350" cy="5951747"/>
          </a:xfrm>
        </p:grpSpPr>
        <p:pic>
          <p:nvPicPr>
            <p:cNvPr id="172" name="Google Shape;172;p32"/>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73" name="Google Shape;173;p32"/>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74" name="Google Shape;174;p32"/>
          <p:cNvSpPr/>
          <p:nvPr/>
        </p:nvSpPr>
        <p:spPr>
          <a:xfrm flipH="1">
            <a:off x="504050" y="1576800"/>
            <a:ext cx="72126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2"/>
          <p:cNvSpPr/>
          <p:nvPr/>
        </p:nvSpPr>
        <p:spPr>
          <a:xfrm rot="5400000">
            <a:off x="122857" y="1957800"/>
            <a:ext cx="875100" cy="113100"/>
          </a:xfrm>
          <a:prstGeom prst="rect">
            <a:avLst/>
          </a:prstGeom>
          <a:solidFill>
            <a:srgbClr val="EA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2"/>
          <p:cNvSpPr/>
          <p:nvPr/>
        </p:nvSpPr>
        <p:spPr>
          <a:xfrm rot="5400000">
            <a:off x="6811700" y="785700"/>
            <a:ext cx="1696800" cy="113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7" name="Google Shape;177;p32"/>
          <p:cNvPicPr preferRelativeResize="0"/>
          <p:nvPr/>
        </p:nvPicPr>
        <p:blipFill>
          <a:blip r:embed="rId3">
            <a:alphaModFix/>
          </a:blip>
          <a:stretch>
            <a:fillRect/>
          </a:stretch>
        </p:blipFill>
        <p:spPr>
          <a:xfrm>
            <a:off x="9533954" y="4458500"/>
            <a:ext cx="1338247" cy="2909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_1 1 1">
  <p:cSld name="TITLE_AND_BODY_1_2_1">
    <p:bg>
      <p:bgPr>
        <a:solidFill>
          <a:srgbClr val="000000"/>
        </a:solidFill>
        <a:effectLst/>
      </p:bgPr>
    </p:bg>
    <p:spTree>
      <p:nvGrpSpPr>
        <p:cNvPr id="1" name="Shape 178"/>
        <p:cNvGrpSpPr/>
        <p:nvPr/>
      </p:nvGrpSpPr>
      <p:grpSpPr>
        <a:xfrm>
          <a:off x="0" y="0"/>
          <a:ext cx="0" cy="0"/>
          <a:chOff x="0" y="0"/>
          <a:chExt cx="0" cy="0"/>
        </a:xfrm>
      </p:grpSpPr>
      <p:sp>
        <p:nvSpPr>
          <p:cNvPr id="179" name="Google Shape;179;p33"/>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80" name="Google Shape;180;p33"/>
          <p:cNvGrpSpPr/>
          <p:nvPr/>
        </p:nvGrpSpPr>
        <p:grpSpPr>
          <a:xfrm>
            <a:off x="4870456" y="830752"/>
            <a:ext cx="4589518" cy="4887574"/>
            <a:chOff x="3458352" y="512656"/>
            <a:chExt cx="5769350" cy="5951747"/>
          </a:xfrm>
        </p:grpSpPr>
        <p:pic>
          <p:nvPicPr>
            <p:cNvPr id="181" name="Google Shape;181;p33"/>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82" name="Google Shape;182;p33"/>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83" name="Google Shape;183;p33"/>
          <p:cNvSpPr/>
          <p:nvPr/>
        </p:nvSpPr>
        <p:spPr>
          <a:xfrm flipH="1">
            <a:off x="504050" y="1576800"/>
            <a:ext cx="7212600" cy="1140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3"/>
          <p:cNvSpPr/>
          <p:nvPr/>
        </p:nvSpPr>
        <p:spPr>
          <a:xfrm rot="5400000">
            <a:off x="122857" y="1957800"/>
            <a:ext cx="875100" cy="113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3"/>
          <p:cNvSpPr/>
          <p:nvPr/>
        </p:nvSpPr>
        <p:spPr>
          <a:xfrm rot="5400000">
            <a:off x="6811700" y="785700"/>
            <a:ext cx="1696800" cy="113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6" name="Google Shape;186;p33"/>
          <p:cNvPicPr preferRelativeResize="0"/>
          <p:nvPr/>
        </p:nvPicPr>
        <p:blipFill>
          <a:blip r:embed="rId3">
            <a:alphaModFix/>
          </a:blip>
          <a:stretch>
            <a:fillRect/>
          </a:stretch>
        </p:blipFill>
        <p:spPr>
          <a:xfrm>
            <a:off x="7400354" y="4458500"/>
            <a:ext cx="1338247" cy="290925"/>
          </a:xfrm>
          <a:prstGeom prst="rect">
            <a:avLst/>
          </a:prstGeom>
          <a:noFill/>
          <a:ln>
            <a:noFill/>
          </a:ln>
        </p:spPr>
      </p:pic>
      <p:sp>
        <p:nvSpPr>
          <p:cNvPr id="187" name="Google Shape;187;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ide_Callout_Pink">
  <p:cSld name="Side_Callout_Pink">
    <p:spTree>
      <p:nvGrpSpPr>
        <p:cNvPr id="1" name="Shape 188"/>
        <p:cNvGrpSpPr/>
        <p:nvPr/>
      </p:nvGrpSpPr>
      <p:grpSpPr>
        <a:xfrm>
          <a:off x="0" y="0"/>
          <a:ext cx="0" cy="0"/>
          <a:chOff x="0" y="0"/>
          <a:chExt cx="0" cy="0"/>
        </a:xfrm>
      </p:grpSpPr>
      <p:sp>
        <p:nvSpPr>
          <p:cNvPr id="189" name="Google Shape;189;p34"/>
          <p:cNvSpPr/>
          <p:nvPr/>
        </p:nvSpPr>
        <p:spPr>
          <a:xfrm>
            <a:off x="0" y="0"/>
            <a:ext cx="3312900" cy="51435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1900"/>
              <a:buNone/>
              <a:defRPr sz="1900">
                <a:solidFill>
                  <a:schemeClr val="lt1"/>
                </a:solidFill>
              </a:defRPr>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191" name="Google Shape;191;p34"/>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rgbClr val="FFFFFF"/>
              </a:buClr>
              <a:buSzPts val="1200"/>
              <a:buNone/>
              <a:defRPr sz="1200">
                <a:solidFill>
                  <a:srgbClr val="FFFFFF"/>
                </a:solidFill>
              </a:defRPr>
            </a:lvl1pPr>
            <a:lvl2pPr marL="914400" lvl="1" indent="-228600" algn="l" rtl="0">
              <a:lnSpc>
                <a:spcPct val="90000"/>
              </a:lnSpc>
              <a:spcBef>
                <a:spcPts val="500"/>
              </a:spcBef>
              <a:spcAft>
                <a:spcPts val="0"/>
              </a:spcAft>
              <a:buClr>
                <a:srgbClr val="FFFFFF"/>
              </a:buClr>
              <a:buSzPts val="1200"/>
              <a:buNone/>
              <a:defRPr sz="1200">
                <a:solidFill>
                  <a:srgbClr val="FFFFFF"/>
                </a:solidFill>
              </a:defRPr>
            </a:lvl2pPr>
            <a:lvl3pPr marL="1371600" lvl="2" indent="-228600" algn="l" rtl="0">
              <a:lnSpc>
                <a:spcPct val="90000"/>
              </a:lnSpc>
              <a:spcBef>
                <a:spcPts val="500"/>
              </a:spcBef>
              <a:spcAft>
                <a:spcPts val="0"/>
              </a:spcAft>
              <a:buClr>
                <a:srgbClr val="FFFFFF"/>
              </a:buClr>
              <a:buSzPts val="1200"/>
              <a:buNone/>
              <a:defRPr sz="1200">
                <a:solidFill>
                  <a:srgbClr val="FFFFFF"/>
                </a:solidFill>
              </a:defRPr>
            </a:lvl3pPr>
            <a:lvl4pPr marL="1828800" lvl="3" indent="-228600" algn="l" rtl="0">
              <a:lnSpc>
                <a:spcPct val="90000"/>
              </a:lnSpc>
              <a:spcBef>
                <a:spcPts val="500"/>
              </a:spcBef>
              <a:spcAft>
                <a:spcPts val="0"/>
              </a:spcAft>
              <a:buClr>
                <a:srgbClr val="FFFFFF"/>
              </a:buClr>
              <a:buSzPts val="1200"/>
              <a:buNone/>
              <a:defRPr sz="1200">
                <a:solidFill>
                  <a:srgbClr val="FFFFFF"/>
                </a:solidFill>
              </a:defRPr>
            </a:lvl4pPr>
            <a:lvl5pPr marL="2286000" lvl="4" indent="-228600" algn="l" rtl="0">
              <a:lnSpc>
                <a:spcPct val="90000"/>
              </a:lnSpc>
              <a:spcBef>
                <a:spcPts val="500"/>
              </a:spcBef>
              <a:spcAft>
                <a:spcPts val="0"/>
              </a:spcAft>
              <a:buClr>
                <a:srgbClr val="FFFFFF"/>
              </a:buClr>
              <a:buSzPts val="1200"/>
              <a:buNone/>
              <a:defRPr sz="1200">
                <a:solidFill>
                  <a:srgbClr val="FFFFFF"/>
                </a:solidFill>
              </a:defRPr>
            </a:lvl5pPr>
            <a:lvl6pPr marL="2743200" lvl="5" indent="-304800" algn="l" rtl="0">
              <a:lnSpc>
                <a:spcPct val="90000"/>
              </a:lnSpc>
              <a:spcBef>
                <a:spcPts val="500"/>
              </a:spcBef>
              <a:spcAft>
                <a:spcPts val="0"/>
              </a:spcAft>
              <a:buClr>
                <a:srgbClr val="FFFFFF"/>
              </a:buClr>
              <a:buSzPts val="1200"/>
              <a:buChar char="•"/>
              <a:defRPr sz="1200">
                <a:solidFill>
                  <a:srgbClr val="FFFFFF"/>
                </a:solidFill>
              </a:defRPr>
            </a:lvl6pPr>
            <a:lvl7pPr marL="3200400" lvl="6" indent="-304800" algn="l" rtl="0">
              <a:lnSpc>
                <a:spcPct val="90000"/>
              </a:lnSpc>
              <a:spcBef>
                <a:spcPts val="500"/>
              </a:spcBef>
              <a:spcAft>
                <a:spcPts val="0"/>
              </a:spcAft>
              <a:buClr>
                <a:srgbClr val="FFFFFF"/>
              </a:buClr>
              <a:buSzPts val="1200"/>
              <a:buChar char="•"/>
              <a:defRPr sz="1200">
                <a:solidFill>
                  <a:srgbClr val="FFFFFF"/>
                </a:solidFill>
              </a:defRPr>
            </a:lvl7pPr>
            <a:lvl8pPr marL="3657600" lvl="7" indent="-304800" algn="l" rtl="0">
              <a:lnSpc>
                <a:spcPct val="90000"/>
              </a:lnSpc>
              <a:spcBef>
                <a:spcPts val="500"/>
              </a:spcBef>
              <a:spcAft>
                <a:spcPts val="0"/>
              </a:spcAft>
              <a:buClr>
                <a:srgbClr val="FFFFFF"/>
              </a:buClr>
              <a:buSzPts val="1200"/>
              <a:buChar char="•"/>
              <a:defRPr sz="1200">
                <a:solidFill>
                  <a:srgbClr val="FFFFFF"/>
                </a:solidFill>
              </a:defRPr>
            </a:lvl8pPr>
            <a:lvl9pPr marL="4114800" lvl="8" indent="-304800" algn="l" rtl="0">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192" name="Google Shape;192;p34"/>
          <p:cNvSpPr txBox="1">
            <a:spLocks noGrp="1"/>
          </p:cNvSpPr>
          <p:nvPr>
            <p:ph type="subTitle" idx="2"/>
          </p:nvPr>
        </p:nvSpPr>
        <p:spPr>
          <a:xfrm>
            <a:off x="348925" y="2607625"/>
            <a:ext cx="2289600" cy="523200"/>
          </a:xfrm>
          <a:prstGeom prst="rect">
            <a:avLst/>
          </a:prstGeom>
        </p:spPr>
        <p:txBody>
          <a:bodyPr spcFirstLastPara="1" wrap="square" lIns="91400" tIns="91400" rIns="91400" bIns="91400" anchor="t" anchorCtr="0">
            <a:noAutofit/>
          </a:bodyPr>
          <a:lstStyle>
            <a:lvl1pPr lvl="0" algn="r" rtl="0">
              <a:spcBef>
                <a:spcPts val="0"/>
              </a:spcBef>
              <a:spcAft>
                <a:spcPts val="0"/>
              </a:spcAft>
              <a:buNone/>
              <a:defRPr sz="13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 name="Google Shape;193;p34"/>
          <p:cNvSpPr/>
          <p:nvPr/>
        </p:nvSpPr>
        <p:spPr>
          <a:xfrm rot="5400000">
            <a:off x="32925" y="223650"/>
            <a:ext cx="5604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4"/>
          <p:cNvSpPr/>
          <p:nvPr/>
        </p:nvSpPr>
        <p:spPr>
          <a:xfrm rot="5400000">
            <a:off x="8385700" y="630050"/>
            <a:ext cx="4557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4"/>
          <p:cNvSpPr/>
          <p:nvPr/>
        </p:nvSpPr>
        <p:spPr>
          <a:xfrm>
            <a:off x="256515" y="458742"/>
            <a:ext cx="84135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4"/>
          <p:cNvSpPr/>
          <p:nvPr/>
        </p:nvSpPr>
        <p:spPr>
          <a:xfrm>
            <a:off x="8620499" y="801350"/>
            <a:ext cx="5235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low Gradient">
  <p:cSld name="TITLE_AND_BODY_5">
    <p:bg>
      <p:bgPr>
        <a:gradFill>
          <a:gsLst>
            <a:gs pos="0">
              <a:srgbClr val="25A8E1"/>
            </a:gs>
            <a:gs pos="100000">
              <a:srgbClr val="29378F"/>
            </a:gs>
          </a:gsLst>
          <a:lin ang="2698631" scaled="0"/>
        </a:gradFill>
        <a:effectLst/>
      </p:bgPr>
    </p:bg>
    <p:spTree>
      <p:nvGrpSpPr>
        <p:cNvPr id="1" name="Shape 55"/>
        <p:cNvGrpSpPr/>
        <p:nvPr/>
      </p:nvGrpSpPr>
      <p:grpSpPr>
        <a:xfrm>
          <a:off x="0" y="0"/>
          <a:ext cx="0" cy="0"/>
          <a:chOff x="0" y="0"/>
          <a:chExt cx="0" cy="0"/>
        </a:xfrm>
      </p:grpSpPr>
      <p:sp>
        <p:nvSpPr>
          <p:cNvPr id="56" name="Google Shape;56;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ide_Callout_Pink 1">
  <p:cSld name="Side_Callout_Pink_1">
    <p:spTree>
      <p:nvGrpSpPr>
        <p:cNvPr id="1" name="Shape 198"/>
        <p:cNvGrpSpPr/>
        <p:nvPr/>
      </p:nvGrpSpPr>
      <p:grpSpPr>
        <a:xfrm>
          <a:off x="0" y="0"/>
          <a:ext cx="0" cy="0"/>
          <a:chOff x="0" y="0"/>
          <a:chExt cx="0" cy="0"/>
        </a:xfrm>
      </p:grpSpPr>
      <p:sp>
        <p:nvSpPr>
          <p:cNvPr id="199" name="Google Shape;199;p35"/>
          <p:cNvSpPr/>
          <p:nvPr/>
        </p:nvSpPr>
        <p:spPr>
          <a:xfrm>
            <a:off x="0" y="0"/>
            <a:ext cx="3312900" cy="51435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1900"/>
              <a:buNone/>
              <a:defRPr sz="1900">
                <a:solidFill>
                  <a:schemeClr val="lt1"/>
                </a:solidFill>
              </a:defRPr>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201" name="Google Shape;201;p35"/>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rgbClr val="FFFFFF"/>
              </a:buClr>
              <a:buSzPts val="1200"/>
              <a:buNone/>
              <a:defRPr sz="1200">
                <a:solidFill>
                  <a:srgbClr val="FFFFFF"/>
                </a:solidFill>
              </a:defRPr>
            </a:lvl1pPr>
            <a:lvl2pPr marL="914400" lvl="1" indent="-228600" algn="l" rtl="0">
              <a:lnSpc>
                <a:spcPct val="90000"/>
              </a:lnSpc>
              <a:spcBef>
                <a:spcPts val="500"/>
              </a:spcBef>
              <a:spcAft>
                <a:spcPts val="0"/>
              </a:spcAft>
              <a:buClr>
                <a:srgbClr val="FFFFFF"/>
              </a:buClr>
              <a:buSzPts val="1200"/>
              <a:buNone/>
              <a:defRPr sz="1200">
                <a:solidFill>
                  <a:srgbClr val="FFFFFF"/>
                </a:solidFill>
              </a:defRPr>
            </a:lvl2pPr>
            <a:lvl3pPr marL="1371600" lvl="2" indent="-228600" algn="l" rtl="0">
              <a:lnSpc>
                <a:spcPct val="90000"/>
              </a:lnSpc>
              <a:spcBef>
                <a:spcPts val="500"/>
              </a:spcBef>
              <a:spcAft>
                <a:spcPts val="0"/>
              </a:spcAft>
              <a:buClr>
                <a:srgbClr val="FFFFFF"/>
              </a:buClr>
              <a:buSzPts val="1200"/>
              <a:buNone/>
              <a:defRPr sz="1200">
                <a:solidFill>
                  <a:srgbClr val="FFFFFF"/>
                </a:solidFill>
              </a:defRPr>
            </a:lvl3pPr>
            <a:lvl4pPr marL="1828800" lvl="3" indent="-228600" algn="l" rtl="0">
              <a:lnSpc>
                <a:spcPct val="90000"/>
              </a:lnSpc>
              <a:spcBef>
                <a:spcPts val="500"/>
              </a:spcBef>
              <a:spcAft>
                <a:spcPts val="0"/>
              </a:spcAft>
              <a:buClr>
                <a:srgbClr val="FFFFFF"/>
              </a:buClr>
              <a:buSzPts val="1200"/>
              <a:buNone/>
              <a:defRPr sz="1200">
                <a:solidFill>
                  <a:srgbClr val="FFFFFF"/>
                </a:solidFill>
              </a:defRPr>
            </a:lvl4pPr>
            <a:lvl5pPr marL="2286000" lvl="4" indent="-228600" algn="l" rtl="0">
              <a:lnSpc>
                <a:spcPct val="90000"/>
              </a:lnSpc>
              <a:spcBef>
                <a:spcPts val="500"/>
              </a:spcBef>
              <a:spcAft>
                <a:spcPts val="0"/>
              </a:spcAft>
              <a:buClr>
                <a:srgbClr val="FFFFFF"/>
              </a:buClr>
              <a:buSzPts val="1200"/>
              <a:buNone/>
              <a:defRPr sz="1200">
                <a:solidFill>
                  <a:srgbClr val="FFFFFF"/>
                </a:solidFill>
              </a:defRPr>
            </a:lvl5pPr>
            <a:lvl6pPr marL="2743200" lvl="5" indent="-304800" algn="l" rtl="0">
              <a:lnSpc>
                <a:spcPct val="90000"/>
              </a:lnSpc>
              <a:spcBef>
                <a:spcPts val="500"/>
              </a:spcBef>
              <a:spcAft>
                <a:spcPts val="0"/>
              </a:spcAft>
              <a:buClr>
                <a:srgbClr val="FFFFFF"/>
              </a:buClr>
              <a:buSzPts val="1200"/>
              <a:buChar char="•"/>
              <a:defRPr sz="1200">
                <a:solidFill>
                  <a:srgbClr val="FFFFFF"/>
                </a:solidFill>
              </a:defRPr>
            </a:lvl6pPr>
            <a:lvl7pPr marL="3200400" lvl="6" indent="-304800" algn="l" rtl="0">
              <a:lnSpc>
                <a:spcPct val="90000"/>
              </a:lnSpc>
              <a:spcBef>
                <a:spcPts val="500"/>
              </a:spcBef>
              <a:spcAft>
                <a:spcPts val="0"/>
              </a:spcAft>
              <a:buClr>
                <a:srgbClr val="FFFFFF"/>
              </a:buClr>
              <a:buSzPts val="1200"/>
              <a:buChar char="•"/>
              <a:defRPr sz="1200">
                <a:solidFill>
                  <a:srgbClr val="FFFFFF"/>
                </a:solidFill>
              </a:defRPr>
            </a:lvl7pPr>
            <a:lvl8pPr marL="3657600" lvl="7" indent="-304800" algn="l" rtl="0">
              <a:lnSpc>
                <a:spcPct val="90000"/>
              </a:lnSpc>
              <a:spcBef>
                <a:spcPts val="500"/>
              </a:spcBef>
              <a:spcAft>
                <a:spcPts val="0"/>
              </a:spcAft>
              <a:buClr>
                <a:srgbClr val="FFFFFF"/>
              </a:buClr>
              <a:buSzPts val="1200"/>
              <a:buChar char="•"/>
              <a:defRPr sz="1200">
                <a:solidFill>
                  <a:srgbClr val="FFFFFF"/>
                </a:solidFill>
              </a:defRPr>
            </a:lvl8pPr>
            <a:lvl9pPr marL="4114800" lvl="8" indent="-304800" algn="l" rtl="0">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202" name="Google Shape;202;p35"/>
          <p:cNvSpPr txBox="1">
            <a:spLocks noGrp="1"/>
          </p:cNvSpPr>
          <p:nvPr>
            <p:ph type="subTitle" idx="2"/>
          </p:nvPr>
        </p:nvSpPr>
        <p:spPr>
          <a:xfrm>
            <a:off x="348925" y="2607625"/>
            <a:ext cx="2289600" cy="523200"/>
          </a:xfrm>
          <a:prstGeom prst="rect">
            <a:avLst/>
          </a:prstGeom>
        </p:spPr>
        <p:txBody>
          <a:bodyPr spcFirstLastPara="1" wrap="square" lIns="91400" tIns="91400" rIns="91400" bIns="91400" anchor="t" anchorCtr="0">
            <a:noAutofit/>
          </a:bodyPr>
          <a:lstStyle>
            <a:lvl1pPr lvl="0" algn="r" rtl="0">
              <a:spcBef>
                <a:spcPts val="0"/>
              </a:spcBef>
              <a:spcAft>
                <a:spcPts val="0"/>
              </a:spcAft>
              <a:buNone/>
              <a:defRPr sz="13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3" name="Google Shape;203;p35"/>
          <p:cNvSpPr/>
          <p:nvPr/>
        </p:nvSpPr>
        <p:spPr>
          <a:xfrm rot="5400000">
            <a:off x="32925" y="223650"/>
            <a:ext cx="5604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5"/>
          <p:cNvSpPr/>
          <p:nvPr/>
        </p:nvSpPr>
        <p:spPr>
          <a:xfrm rot="5400000">
            <a:off x="8385700" y="630050"/>
            <a:ext cx="4557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5"/>
          <p:cNvSpPr/>
          <p:nvPr/>
        </p:nvSpPr>
        <p:spPr>
          <a:xfrm>
            <a:off x="256515" y="458742"/>
            <a:ext cx="84135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5"/>
          <p:cNvSpPr/>
          <p:nvPr/>
        </p:nvSpPr>
        <p:spPr>
          <a:xfrm>
            <a:off x="8620499" y="801350"/>
            <a:ext cx="5235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208"/>
        <p:cNvGrpSpPr/>
        <p:nvPr/>
      </p:nvGrpSpPr>
      <p:grpSpPr>
        <a:xfrm>
          <a:off x="0" y="0"/>
          <a:ext cx="0" cy="0"/>
          <a:chOff x="0" y="0"/>
          <a:chExt cx="0" cy="0"/>
        </a:xfrm>
      </p:grpSpPr>
      <p:pic>
        <p:nvPicPr>
          <p:cNvPr id="209" name="Google Shape;209;p36"/>
          <p:cNvPicPr preferRelativeResize="0"/>
          <p:nvPr/>
        </p:nvPicPr>
        <p:blipFill>
          <a:blip r:embed="rId2">
            <a:alphaModFix/>
          </a:blip>
          <a:stretch>
            <a:fillRect/>
          </a:stretch>
        </p:blipFill>
        <p:spPr>
          <a:xfrm>
            <a:off x="0" y="-500"/>
            <a:ext cx="9143995" cy="5144492"/>
          </a:xfrm>
          <a:prstGeom prst="rect">
            <a:avLst/>
          </a:prstGeom>
          <a:noFill/>
          <a:ln>
            <a:noFill/>
          </a:ln>
        </p:spPr>
      </p:pic>
      <p:pic>
        <p:nvPicPr>
          <p:cNvPr id="210" name="Google Shape;210;p36"/>
          <p:cNvPicPr preferRelativeResize="0"/>
          <p:nvPr/>
        </p:nvPicPr>
        <p:blipFill>
          <a:blip r:embed="rId3">
            <a:alphaModFix amt="64000"/>
          </a:blip>
          <a:stretch>
            <a:fillRect/>
          </a:stretch>
        </p:blipFill>
        <p:spPr>
          <a:xfrm>
            <a:off x="2887524" y="1440500"/>
            <a:ext cx="7480522" cy="3703001"/>
          </a:xfrm>
          <a:prstGeom prst="rect">
            <a:avLst/>
          </a:prstGeom>
          <a:noFill/>
          <a:ln>
            <a:noFill/>
          </a:ln>
        </p:spPr>
      </p:pic>
      <p:pic>
        <p:nvPicPr>
          <p:cNvPr id="211" name="Google Shape;211;p36"/>
          <p:cNvPicPr preferRelativeResize="0"/>
          <p:nvPr/>
        </p:nvPicPr>
        <p:blipFill>
          <a:blip r:embed="rId4">
            <a:alphaModFix amt="29000"/>
          </a:blip>
          <a:stretch>
            <a:fillRect/>
          </a:stretch>
        </p:blipFill>
        <p:spPr>
          <a:xfrm>
            <a:off x="590499" y="915528"/>
            <a:ext cx="690676" cy="524975"/>
          </a:xfrm>
          <a:prstGeom prst="rect">
            <a:avLst/>
          </a:prstGeom>
          <a:noFill/>
          <a:ln>
            <a:noFill/>
          </a:ln>
        </p:spPr>
      </p:pic>
      <p:sp>
        <p:nvSpPr>
          <p:cNvPr id="212" name="Google Shape;212;p36"/>
          <p:cNvSpPr/>
          <p:nvPr/>
        </p:nvSpPr>
        <p:spPr>
          <a:xfrm flipH="1">
            <a:off x="368300" y="658850"/>
            <a:ext cx="40530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6"/>
          <p:cNvSpPr/>
          <p:nvPr/>
        </p:nvSpPr>
        <p:spPr>
          <a:xfrm rot="5400000">
            <a:off x="-51675" y="1064275"/>
            <a:ext cx="9234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6"/>
          <p:cNvSpPr/>
          <p:nvPr/>
        </p:nvSpPr>
        <p:spPr>
          <a:xfrm rot="5400000">
            <a:off x="3973100" y="324650"/>
            <a:ext cx="7833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6"/>
          <p:cNvSpPr txBox="1">
            <a:spLocks noGrp="1"/>
          </p:cNvSpPr>
          <p:nvPr>
            <p:ph type="title"/>
          </p:nvPr>
        </p:nvSpPr>
        <p:spPr>
          <a:xfrm>
            <a:off x="724525" y="1134375"/>
            <a:ext cx="7378800" cy="3299100"/>
          </a:xfrm>
          <a:prstGeom prst="rect">
            <a:avLst/>
          </a:prstGeom>
          <a:noFill/>
          <a:ln>
            <a:noFill/>
          </a:ln>
        </p:spPr>
        <p:txBody>
          <a:bodyPr spcFirstLastPara="1" wrap="square" lIns="45700" tIns="45700" rIns="45700" bIns="45700" anchor="t" anchorCtr="0">
            <a:noAutofit/>
          </a:bodyPr>
          <a:lstStyle>
            <a:lvl1pPr lvl="0" algn="l" rtl="0">
              <a:lnSpc>
                <a:spcPct val="90000"/>
              </a:lnSpc>
              <a:spcBef>
                <a:spcPts val="0"/>
              </a:spcBef>
              <a:spcAft>
                <a:spcPts val="0"/>
              </a:spcAft>
              <a:buClr>
                <a:schemeClr val="lt1"/>
              </a:buClr>
              <a:buSzPts val="3000"/>
              <a:buNone/>
              <a:defRPr sz="3000">
                <a:solidFill>
                  <a:schemeClr val="lt1"/>
                </a:solidFill>
              </a:defRPr>
            </a:lvl1pPr>
            <a:lvl2pPr lvl="1" algn="l" rtl="0">
              <a:spcBef>
                <a:spcPts val="0"/>
              </a:spcBef>
              <a:spcAft>
                <a:spcPts val="0"/>
              </a:spcAft>
              <a:buSzPts val="3400"/>
              <a:buNone/>
              <a:defRPr sz="3400"/>
            </a:lvl2pPr>
            <a:lvl3pPr lvl="2" algn="l" rtl="0">
              <a:spcBef>
                <a:spcPts val="0"/>
              </a:spcBef>
              <a:spcAft>
                <a:spcPts val="0"/>
              </a:spcAft>
              <a:buSzPts val="3400"/>
              <a:buNone/>
              <a:defRPr sz="3400"/>
            </a:lvl3pPr>
            <a:lvl4pPr lvl="3" algn="l" rtl="0">
              <a:spcBef>
                <a:spcPts val="0"/>
              </a:spcBef>
              <a:spcAft>
                <a:spcPts val="0"/>
              </a:spcAft>
              <a:buSzPts val="3400"/>
              <a:buNone/>
              <a:defRPr sz="3400"/>
            </a:lvl4pPr>
            <a:lvl5pPr lvl="4" algn="l" rtl="0">
              <a:spcBef>
                <a:spcPts val="0"/>
              </a:spcBef>
              <a:spcAft>
                <a:spcPts val="0"/>
              </a:spcAft>
              <a:buSzPts val="3400"/>
              <a:buNone/>
              <a:defRPr sz="3400"/>
            </a:lvl5pPr>
            <a:lvl6pPr lvl="5" algn="l" rtl="0">
              <a:spcBef>
                <a:spcPts val="0"/>
              </a:spcBef>
              <a:spcAft>
                <a:spcPts val="0"/>
              </a:spcAft>
              <a:buSzPts val="3400"/>
              <a:buNone/>
              <a:defRPr sz="3400"/>
            </a:lvl6pPr>
            <a:lvl7pPr lvl="6" algn="l" rtl="0">
              <a:spcBef>
                <a:spcPts val="0"/>
              </a:spcBef>
              <a:spcAft>
                <a:spcPts val="0"/>
              </a:spcAft>
              <a:buSzPts val="3400"/>
              <a:buNone/>
              <a:defRPr sz="3400"/>
            </a:lvl7pPr>
            <a:lvl8pPr lvl="7" algn="l" rtl="0">
              <a:spcBef>
                <a:spcPts val="0"/>
              </a:spcBef>
              <a:spcAft>
                <a:spcPts val="0"/>
              </a:spcAft>
              <a:buSzPts val="3400"/>
              <a:buNone/>
              <a:defRPr sz="3400"/>
            </a:lvl8pPr>
            <a:lvl9pPr lvl="8" algn="l" rtl="0">
              <a:spcBef>
                <a:spcPts val="0"/>
              </a:spcBef>
              <a:spcAft>
                <a:spcPts val="0"/>
              </a:spcAft>
              <a:buSzPts val="3400"/>
              <a:buNone/>
              <a:defRPr sz="3400"/>
            </a:lvl9pPr>
          </a:lstStyle>
          <a:p>
            <a:endParaRPr/>
          </a:p>
        </p:txBody>
      </p:sp>
      <p:sp>
        <p:nvSpPr>
          <p:cNvPr id="216" name="Google Shape;216;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217"/>
        <p:cNvGrpSpPr/>
        <p:nvPr/>
      </p:nvGrpSpPr>
      <p:grpSpPr>
        <a:xfrm>
          <a:off x="0" y="0"/>
          <a:ext cx="0" cy="0"/>
          <a:chOff x="0" y="0"/>
          <a:chExt cx="0" cy="0"/>
        </a:xfrm>
      </p:grpSpPr>
      <p:sp>
        <p:nvSpPr>
          <p:cNvPr id="218" name="Google Shape;218;p37"/>
          <p:cNvSpPr txBox="1">
            <a:spLocks noGrp="1"/>
          </p:cNvSpPr>
          <p:nvPr>
            <p:ph type="title"/>
          </p:nvPr>
        </p:nvSpPr>
        <p:spPr>
          <a:xfrm>
            <a:off x="311700" y="445025"/>
            <a:ext cx="8520600" cy="572700"/>
          </a:xfrm>
          <a:prstGeom prst="rect">
            <a:avLst/>
          </a:prstGeom>
        </p:spPr>
        <p:txBody>
          <a:bodyPr spcFirstLastPara="1" wrap="square" lIns="91400" tIns="91400" rIns="91400" bIns="91400" anchor="b" anchorCtr="0">
            <a:noAutofit/>
          </a:bodyPr>
          <a:lstStyle>
            <a:lvl1pPr lvl="0" rtl="0">
              <a:spcBef>
                <a:spcPts val="0"/>
              </a:spcBef>
              <a:spcAft>
                <a:spcPts val="0"/>
              </a:spcAft>
              <a:buSzPts val="3000"/>
              <a:buNone/>
              <a:defRPr sz="3000"/>
            </a:lvl1pPr>
            <a:lvl2pPr lvl="1" rtl="0">
              <a:spcBef>
                <a:spcPts val="0"/>
              </a:spcBef>
              <a:spcAft>
                <a:spcPts val="0"/>
              </a:spcAft>
              <a:buSzPts val="5100"/>
              <a:buNone/>
              <a:defRPr/>
            </a:lvl2pPr>
            <a:lvl3pPr lvl="2" rtl="0">
              <a:spcBef>
                <a:spcPts val="0"/>
              </a:spcBef>
              <a:spcAft>
                <a:spcPts val="0"/>
              </a:spcAft>
              <a:buSzPts val="5100"/>
              <a:buNone/>
              <a:defRPr/>
            </a:lvl3pPr>
            <a:lvl4pPr lvl="3" rtl="0">
              <a:spcBef>
                <a:spcPts val="0"/>
              </a:spcBef>
              <a:spcAft>
                <a:spcPts val="0"/>
              </a:spcAft>
              <a:buSzPts val="5100"/>
              <a:buNone/>
              <a:defRPr/>
            </a:lvl4pPr>
            <a:lvl5pPr lvl="4" rtl="0">
              <a:spcBef>
                <a:spcPts val="0"/>
              </a:spcBef>
              <a:spcAft>
                <a:spcPts val="0"/>
              </a:spcAft>
              <a:buSzPts val="5100"/>
              <a:buNone/>
              <a:defRPr/>
            </a:lvl5pPr>
            <a:lvl6pPr lvl="5" rtl="0">
              <a:spcBef>
                <a:spcPts val="0"/>
              </a:spcBef>
              <a:spcAft>
                <a:spcPts val="0"/>
              </a:spcAft>
              <a:buSzPts val="5100"/>
              <a:buNone/>
              <a:defRPr/>
            </a:lvl6pPr>
            <a:lvl7pPr lvl="6" rtl="0">
              <a:spcBef>
                <a:spcPts val="0"/>
              </a:spcBef>
              <a:spcAft>
                <a:spcPts val="0"/>
              </a:spcAft>
              <a:buSzPts val="5100"/>
              <a:buNone/>
              <a:defRPr/>
            </a:lvl7pPr>
            <a:lvl8pPr lvl="7" rtl="0">
              <a:spcBef>
                <a:spcPts val="0"/>
              </a:spcBef>
              <a:spcAft>
                <a:spcPts val="0"/>
              </a:spcAft>
              <a:buSzPts val="5100"/>
              <a:buNone/>
              <a:defRPr/>
            </a:lvl8pPr>
            <a:lvl9pPr lvl="8" rtl="0">
              <a:spcBef>
                <a:spcPts val="0"/>
              </a:spcBef>
              <a:spcAft>
                <a:spcPts val="0"/>
              </a:spcAft>
              <a:buSzPts val="5100"/>
              <a:buNone/>
              <a:defRPr/>
            </a:lvl9pPr>
          </a:lstStyle>
          <a:p>
            <a:endParaRPr/>
          </a:p>
        </p:txBody>
      </p:sp>
      <p:sp>
        <p:nvSpPr>
          <p:cNvPr id="219" name="Google Shape;219;p37"/>
          <p:cNvSpPr txBox="1">
            <a:spLocks noGrp="1"/>
          </p:cNvSpPr>
          <p:nvPr>
            <p:ph type="body" idx="1"/>
          </p:nvPr>
        </p:nvSpPr>
        <p:spPr>
          <a:xfrm>
            <a:off x="311700" y="1152475"/>
            <a:ext cx="8520600" cy="3416400"/>
          </a:xfrm>
          <a:prstGeom prst="rect">
            <a:avLst/>
          </a:prstGeom>
        </p:spPr>
        <p:txBody>
          <a:bodyPr spcFirstLastPara="1" wrap="square" lIns="91400" tIns="91400" rIns="91400" bIns="91400" anchor="t" anchorCtr="0">
            <a:noAutofit/>
          </a:bodyPr>
          <a:lstStyle>
            <a:lvl1pPr marL="457200" lvl="0" indent="-228600" rtl="0">
              <a:spcBef>
                <a:spcPts val="0"/>
              </a:spcBef>
              <a:spcAft>
                <a:spcPts val="0"/>
              </a:spcAft>
              <a:buSzPts val="1500"/>
              <a:buNone/>
              <a:defRPr sz="1500"/>
            </a:lvl1pPr>
            <a:lvl2pPr marL="914400" lvl="1" indent="-228600" rtl="0">
              <a:spcBef>
                <a:spcPts val="0"/>
              </a:spcBef>
              <a:spcAft>
                <a:spcPts val="0"/>
              </a:spcAft>
              <a:buSzPts val="1500"/>
              <a:buNone/>
              <a:defRPr sz="1500"/>
            </a:lvl2pPr>
            <a:lvl3pPr marL="1371600" lvl="2" indent="-228600" rtl="0">
              <a:spcBef>
                <a:spcPts val="0"/>
              </a:spcBef>
              <a:spcAft>
                <a:spcPts val="0"/>
              </a:spcAft>
              <a:buSzPts val="1500"/>
              <a:buNone/>
              <a:defRPr sz="1500"/>
            </a:lvl3pPr>
            <a:lvl4pPr marL="1828800" lvl="3" indent="-228600" rtl="0">
              <a:spcBef>
                <a:spcPts val="0"/>
              </a:spcBef>
              <a:spcAft>
                <a:spcPts val="0"/>
              </a:spcAft>
              <a:buSzPts val="1500"/>
              <a:buNone/>
              <a:defRPr sz="1500"/>
            </a:lvl4pPr>
            <a:lvl5pPr marL="2286000" lvl="4" indent="-228600" rtl="0">
              <a:spcBef>
                <a:spcPts val="0"/>
              </a:spcBef>
              <a:spcAft>
                <a:spcPts val="0"/>
              </a:spcAft>
              <a:buSzPts val="1500"/>
              <a:buNone/>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sp>
        <p:nvSpPr>
          <p:cNvPr id="220" name="Google Shape;220;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_White">
  <p:cSld name="Blank_White">
    <p:spTree>
      <p:nvGrpSpPr>
        <p:cNvPr id="1" name="Shape 221"/>
        <p:cNvGrpSpPr/>
        <p:nvPr/>
      </p:nvGrpSpPr>
      <p:grpSpPr>
        <a:xfrm>
          <a:off x="0" y="0"/>
          <a:ext cx="0" cy="0"/>
          <a:chOff x="0" y="0"/>
          <a:chExt cx="0" cy="0"/>
        </a:xfrm>
      </p:grpSpPr>
      <p:sp>
        <p:nvSpPr>
          <p:cNvPr id="222" name="Google Shape;222;p38"/>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1pPr>
            <a:lvl2pPr marL="0" lvl="1"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2pPr>
            <a:lvl3pPr marL="0" lvl="2"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3pPr>
            <a:lvl4pPr marL="0" lvl="3"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4pPr>
            <a:lvl5pPr marL="0" lvl="4"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5pPr>
            <a:lvl6pPr marL="0" lvl="5"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6pPr>
            <a:lvl7pPr marL="0" lvl="6"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7pPr>
            <a:lvl8pPr marL="0" lvl="7"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8pPr>
            <a:lvl9pPr marL="0" lvl="8"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_Black">
  <p:cSld name="Blank_Black">
    <p:spTree>
      <p:nvGrpSpPr>
        <p:cNvPr id="1" name="Shape 223"/>
        <p:cNvGrpSpPr/>
        <p:nvPr/>
      </p:nvGrpSpPr>
      <p:grpSpPr>
        <a:xfrm>
          <a:off x="0" y="0"/>
          <a:ext cx="0" cy="0"/>
          <a:chOff x="0" y="0"/>
          <a:chExt cx="0" cy="0"/>
        </a:xfrm>
      </p:grpSpPr>
      <p:sp>
        <p:nvSpPr>
          <p:cNvPr id="224" name="Google Shape;224;p39"/>
          <p:cNvSpPr/>
          <p:nvPr/>
        </p:nvSpPr>
        <p:spPr>
          <a:xfrm>
            <a:off x="-10913" y="-35844"/>
            <a:ext cx="9165900" cy="5215200"/>
          </a:xfrm>
          <a:prstGeom prst="rect">
            <a:avLst/>
          </a:prstGeom>
          <a:solidFill>
            <a:schemeClr val="dk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25" name="Google Shape;225;p39"/>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1pPr>
            <a:lvl2pPr marL="0" lvl="1"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2pPr>
            <a:lvl3pPr marL="0" lvl="2"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3pPr>
            <a:lvl4pPr marL="0" lvl="3"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4pPr>
            <a:lvl5pPr marL="0" lvl="4"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5pPr>
            <a:lvl6pPr marL="0" lvl="5"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6pPr>
            <a:lvl7pPr marL="0" lvl="6"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7pPr>
            <a:lvl8pPr marL="0" lvl="7"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8pPr>
            <a:lvl9pPr marL="0" lvl="8"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Section header line">
    <p:bg bwMode="blackWhite">
      <p:bgPr>
        <a:gradFill>
          <a:gsLst>
            <a:gs pos="0">
              <a:schemeClr val="tx2"/>
            </a:gs>
            <a:gs pos="100000">
              <a:schemeClr val="accent1"/>
            </a:gs>
          </a:gsLst>
          <a:lin ang="8100000" scaled="1"/>
        </a:gra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7258051" y="4803777"/>
            <a:ext cx="1111538"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47" name="Title 1"/>
          <p:cNvSpPr>
            <a:spLocks noGrp="1"/>
          </p:cNvSpPr>
          <p:nvPr>
            <p:ph type="title" hasCustomPrompt="1"/>
          </p:nvPr>
        </p:nvSpPr>
        <p:spPr bwMode="blackWhite">
          <a:xfrm>
            <a:off x="472500" y="2870100"/>
            <a:ext cx="8202600" cy="1530900"/>
          </a:xfrm>
        </p:spPr>
        <p:txBody>
          <a:bodyPr anchor="t">
            <a:noAutofit/>
          </a:bodyPr>
          <a:lstStyle>
            <a:lvl1pPr>
              <a:defRPr sz="4050">
                <a:solidFill>
                  <a:schemeClr val="bg1"/>
                </a:solidFill>
                <a:latin typeface="+mj-lt"/>
                <a:sym typeface="Trebuchet MS" panose="020B0603020202020204" pitchFamily="34" charset="0"/>
              </a:defRPr>
            </a:lvl1pPr>
          </a:lstStyle>
          <a:p>
            <a:r>
              <a:rPr lang="en-US" dirty="0"/>
              <a:t>Click to add big statement text</a:t>
            </a:r>
          </a:p>
        </p:txBody>
      </p:sp>
      <p:cxnSp>
        <p:nvCxnSpPr>
          <p:cNvPr id="148" name="Straight Connector 147"/>
          <p:cNvCxnSpPr/>
          <p:nvPr/>
        </p:nvCxnSpPr>
        <p:spPr bwMode="white">
          <a:xfrm>
            <a:off x="464174" y="2760012"/>
            <a:ext cx="8682228"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16019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D. Arrow half">
    <p:bg>
      <p:bgPr>
        <a:gradFill>
          <a:gsLst>
            <a:gs pos="0">
              <a:schemeClr val="tx2"/>
            </a:gs>
            <a:gs pos="100000">
              <a:schemeClr val="accent1"/>
            </a:gs>
          </a:gsLst>
          <a:lin ang="8100000" scaled="1"/>
        </a:gradFill>
        <a:effectLst/>
      </p:bgPr>
    </p:bg>
    <p:spTree>
      <p:nvGrpSpPr>
        <p:cNvPr id="1" name=""/>
        <p:cNvGrpSpPr/>
        <p:nvPr/>
      </p:nvGrpSpPr>
      <p:grpSpPr>
        <a:xfrm>
          <a:off x="0" y="0"/>
          <a:ext cx="0" cy="0"/>
          <a:chOff x="0" y="0"/>
          <a:chExt cx="0" cy="0"/>
        </a:xfrm>
      </p:grpSpPr>
      <p:sp>
        <p:nvSpPr>
          <p:cNvPr id="9" name="Pentagon 8"/>
          <p:cNvSpPr/>
          <p:nvPr/>
        </p:nvSpPr>
        <p:spPr bwMode="white">
          <a:xfrm>
            <a:off x="0" y="0"/>
            <a:ext cx="4772660" cy="51435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472500" y="467101"/>
            <a:ext cx="3560867" cy="2492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3" name="Date Placeholder 4"/>
          <p:cNvSpPr>
            <a:spLocks noGrp="1"/>
          </p:cNvSpPr>
          <p:nvPr>
            <p:ph type="dt" sz="half" idx="10"/>
          </p:nvPr>
        </p:nvSpPr>
        <p:spPr>
          <a:xfrm>
            <a:off x="7258051" y="4803777"/>
            <a:ext cx="1111538" cy="115416"/>
          </a:xfrm>
        </p:spPr>
        <p:txBody>
          <a:bodyPr/>
          <a:lstStyle>
            <a:lvl1pPr>
              <a:defRPr>
                <a:solidFill>
                  <a:schemeClr val="bg1"/>
                </a:solidFill>
                <a:latin typeface="+mn-lt"/>
                <a:sym typeface="Trebuchet MS" panose="020B0603020202020204" pitchFamily="34" charset="0"/>
              </a:defRPr>
            </a:lvl1pPr>
          </a:lstStyle>
          <a:p>
            <a:endParaRPr lang="en-US" dirty="0"/>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48354" y="2692204"/>
            <a:ext cx="1023938" cy="253722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38750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7258051" y="4803777"/>
            <a:ext cx="1111538" cy="115416"/>
          </a:xfrm>
          <a:prstGeom prst="rect">
            <a:avLst/>
          </a:prstGeom>
        </p:spPr>
        <p:txBody>
          <a:bodyPr/>
          <a:lstStyle>
            <a:lvl1pPr>
              <a:defRPr>
                <a:latin typeface="+mn-lt"/>
                <a:sym typeface="Trebuchet MS" panose="020B0603020202020204" pitchFamily="34" charset="0"/>
              </a:defRPr>
            </a:lvl1pPr>
          </a:lstStyle>
          <a:p>
            <a:endParaRPr lang="en-US"/>
          </a:p>
        </p:txBody>
      </p:sp>
      <p:sp>
        <p:nvSpPr>
          <p:cNvPr id="5" name="Title 4"/>
          <p:cNvSpPr>
            <a:spLocks noGrp="1"/>
          </p:cNvSpPr>
          <p:nvPr>
            <p:ph type="title" hasCustomPrompt="1"/>
          </p:nvPr>
        </p:nvSpPr>
        <p:spPr>
          <a:xfrm>
            <a:off x="472500" y="467100"/>
            <a:ext cx="8199900"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19372914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cSld name="Green arrow one third">
    <p:bg>
      <p:bgPr>
        <a:solidFill>
          <a:schemeClr val="bg1"/>
        </a:solidFill>
        <a:effectLst/>
      </p:bgPr>
    </p:bg>
    <p:spTree>
      <p:nvGrpSpPr>
        <p:cNvPr id="1" name=""/>
        <p:cNvGrpSpPr/>
        <p:nvPr/>
      </p:nvGrpSpPr>
      <p:grpSpPr>
        <a:xfrm>
          <a:off x="0" y="0"/>
          <a:ext cx="0" cy="0"/>
          <a:chOff x="0" y="0"/>
          <a:chExt cx="0" cy="0"/>
        </a:xfrm>
      </p:grpSpPr>
      <p:sp>
        <p:nvSpPr>
          <p:cNvPr id="13" name="Pentagon 3"/>
          <p:cNvSpPr/>
          <p:nvPr/>
        </p:nvSpPr>
        <p:spPr bwMode="white">
          <a:xfrm>
            <a:off x="1" y="0"/>
            <a:ext cx="4070190" cy="5143500"/>
          </a:xfrm>
          <a:prstGeom prst="homePlate">
            <a:avLst>
              <a:gd name="adj" fmla="val 12939"/>
            </a:avLst>
          </a:prstGeom>
          <a:gradFill>
            <a:gsLst>
              <a:gs pos="0">
                <a:schemeClr val="tx2"/>
              </a:gs>
              <a:gs pos="100000">
                <a:schemeClr val="accent1"/>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472501" y="1339200"/>
            <a:ext cx="3046676" cy="2465100"/>
          </a:xfrm>
          <a:prstGeom prst="rect">
            <a:avLst/>
          </a:prstGeom>
        </p:spPr>
        <p:txBody>
          <a:bodyPr anchor="ctr">
            <a:noAutofit/>
          </a:bodyPr>
          <a:lstStyle>
            <a:lvl1pPr>
              <a:defRPr sz="3300" b="0">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7258051" y="4803777"/>
            <a:ext cx="1111538"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t="7562" b="6867"/>
          <a:stretch/>
        </p:blipFill>
        <p:spPr>
          <a:xfrm>
            <a:off x="2683544" y="2562225"/>
            <a:ext cx="2021000" cy="2581275"/>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1239648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cSld name="Green one third">
    <p:bg>
      <p:bgPr>
        <a:gradFill>
          <a:gsLst>
            <a:gs pos="0">
              <a:schemeClr val="tx2"/>
            </a:gs>
            <a:gs pos="100000">
              <a:schemeClr val="accent1"/>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2753302" y="0"/>
            <a:ext cx="312713" cy="5143500"/>
          </a:xfrm>
          <a:prstGeom prst="rect">
            <a:avLst/>
          </a:prstGeom>
        </p:spPr>
      </p:pic>
      <p:sp>
        <p:nvSpPr>
          <p:cNvPr id="11" name="Title 4"/>
          <p:cNvSpPr>
            <a:spLocks noGrp="1"/>
          </p:cNvSpPr>
          <p:nvPr>
            <p:ph type="title" hasCustomPrompt="1"/>
          </p:nvPr>
        </p:nvSpPr>
        <p:spPr>
          <a:xfrm>
            <a:off x="472500" y="2010827"/>
            <a:ext cx="2345911" cy="1121846"/>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p:nvSpPr>
        <p:spPr bwMode="white">
          <a:xfrm>
            <a:off x="3060573" y="-982"/>
            <a:ext cx="6083428" cy="51444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dirty="0">
              <a:solidFill>
                <a:schemeClr val="bg1"/>
              </a:solidFill>
              <a:latin typeface="+mn-lt"/>
              <a:sym typeface="Trebuchet MS" panose="020B0603020202020204" pitchFamily="34" charset="0"/>
            </a:endParaRPr>
          </a:p>
        </p:txBody>
      </p:sp>
      <p:sp>
        <p:nvSpPr>
          <p:cNvPr id="12" name="Date Placeholder 1"/>
          <p:cNvSpPr>
            <a:spLocks noGrp="1"/>
          </p:cNvSpPr>
          <p:nvPr>
            <p:ph type="dt" sz="half" idx="29"/>
          </p:nvPr>
        </p:nvSpPr>
        <p:spPr>
          <a:xfrm>
            <a:off x="7258051" y="4803777"/>
            <a:ext cx="1111538"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40649934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ck" type="title">
  <p:cSld name="TITLE">
    <p:bg>
      <p:bgPr>
        <a:solidFill>
          <a:srgbClr val="000000"/>
        </a:solid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cSld name="Green arrow half">
    <p:bg>
      <p:bgPr>
        <a:solidFill>
          <a:schemeClr val="bg1"/>
        </a:solidFill>
        <a:effectLst/>
      </p:bgPr>
    </p:bg>
    <p:spTree>
      <p:nvGrpSpPr>
        <p:cNvPr id="1" name=""/>
        <p:cNvGrpSpPr/>
        <p:nvPr/>
      </p:nvGrpSpPr>
      <p:grpSpPr>
        <a:xfrm>
          <a:off x="0" y="0"/>
          <a:ext cx="0" cy="0"/>
          <a:chOff x="0" y="0"/>
          <a:chExt cx="0" cy="0"/>
        </a:xfrm>
      </p:grpSpPr>
      <p:sp>
        <p:nvSpPr>
          <p:cNvPr id="14" name="Pentagon 8"/>
          <p:cNvSpPr/>
          <p:nvPr/>
        </p:nvSpPr>
        <p:spPr bwMode="white">
          <a:xfrm>
            <a:off x="0" y="0"/>
            <a:ext cx="4772660" cy="5143500"/>
          </a:xfrm>
          <a:prstGeom prst="homePlate">
            <a:avLst>
              <a:gd name="adj" fmla="val 12939"/>
            </a:avLst>
          </a:prstGeom>
          <a:gradFill>
            <a:gsLst>
              <a:gs pos="0">
                <a:schemeClr val="tx2"/>
              </a:gs>
              <a:gs pos="100000">
                <a:schemeClr val="accent1"/>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472500" y="467100"/>
            <a:ext cx="3505235"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2" name="Date Placeholder 3"/>
          <p:cNvSpPr>
            <a:spLocks noGrp="1"/>
          </p:cNvSpPr>
          <p:nvPr>
            <p:ph type="dt" sz="half" idx="2"/>
          </p:nvPr>
        </p:nvSpPr>
        <p:spPr>
          <a:xfrm>
            <a:off x="7258051" y="4803777"/>
            <a:ext cx="1111538"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t="9052" b="6867"/>
          <a:stretch/>
        </p:blipFill>
        <p:spPr>
          <a:xfrm rot="120000">
            <a:off x="3345129" y="2555853"/>
            <a:ext cx="2021000" cy="2592413"/>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29252484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low content slide">
  <p:cSld name="TITLE_2">
    <p:bg>
      <p:bgPr>
        <a:gradFill>
          <a:gsLst>
            <a:gs pos="0">
              <a:srgbClr val="25A8E1"/>
            </a:gs>
            <a:gs pos="100000">
              <a:srgbClr val="29378F"/>
            </a:gs>
          </a:gsLst>
          <a:lin ang="2698631" scaled="0"/>
        </a:gradFill>
        <a:effectLst/>
      </p:bgPr>
    </p:bg>
    <p:spTree>
      <p:nvGrpSpPr>
        <p:cNvPr id="1" name="Shape 59"/>
        <p:cNvGrpSpPr/>
        <p:nvPr/>
      </p:nvGrpSpPr>
      <p:grpSpPr>
        <a:xfrm>
          <a:off x="0" y="0"/>
          <a:ext cx="0" cy="0"/>
          <a:chOff x="0" y="0"/>
          <a:chExt cx="0" cy="0"/>
        </a:xfrm>
      </p:grpSpPr>
      <p:sp>
        <p:nvSpPr>
          <p:cNvPr id="60" name="Google Shape;60;p17"/>
          <p:cNvSpPr/>
          <p:nvPr/>
        </p:nvSpPr>
        <p:spPr>
          <a:xfrm flipH="1">
            <a:off x="382825" y="457550"/>
            <a:ext cx="78006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7"/>
          <p:cNvSpPr/>
          <p:nvPr/>
        </p:nvSpPr>
        <p:spPr>
          <a:xfrm rot="5400000">
            <a:off x="166850" y="673550"/>
            <a:ext cx="5460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63" name="Google Shape;63;p17"/>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64" name="Google Shape;64;p17"/>
          <p:cNvSpPr/>
          <p:nvPr/>
        </p:nvSpPr>
        <p:spPr>
          <a:xfrm rot="5400000">
            <a:off x="7840675" y="228750"/>
            <a:ext cx="5715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kills content slide">
  <p:cSld name="TITLE_2_1">
    <p:bg>
      <p:bgPr>
        <a:gradFill>
          <a:gsLst>
            <a:gs pos="0">
              <a:schemeClr val="accent1"/>
            </a:gs>
            <a:gs pos="100000">
              <a:schemeClr val="accent2"/>
            </a:gs>
          </a:gsLst>
          <a:lin ang="0" scaled="0"/>
        </a:gradFill>
        <a:effectLst/>
      </p:bgPr>
    </p:bg>
    <p:spTree>
      <p:nvGrpSpPr>
        <p:cNvPr id="1" name="Shape 66"/>
        <p:cNvGrpSpPr/>
        <p:nvPr/>
      </p:nvGrpSpPr>
      <p:grpSpPr>
        <a:xfrm>
          <a:off x="0" y="0"/>
          <a:ext cx="0" cy="0"/>
          <a:chOff x="0" y="0"/>
          <a:chExt cx="0" cy="0"/>
        </a:xfrm>
      </p:grpSpPr>
      <p:sp>
        <p:nvSpPr>
          <p:cNvPr id="67" name="Google Shape;67;p18"/>
          <p:cNvSpPr/>
          <p:nvPr/>
        </p:nvSpPr>
        <p:spPr>
          <a:xfrm flipH="1">
            <a:off x="382875" y="457550"/>
            <a:ext cx="88758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8"/>
          <p:cNvSpPr/>
          <p:nvPr/>
        </p:nvSpPr>
        <p:spPr>
          <a:xfrm rot="5400000">
            <a:off x="166850" y="673550"/>
            <a:ext cx="5460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70" name="Google Shape;70;p18"/>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71" name="Google Shape;71;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kills content slide 1 1">
  <p:cSld name="TITLE_2_1_1_3">
    <p:bg>
      <p:bgPr>
        <a:solidFill>
          <a:schemeClr val="lt1"/>
        </a:solidFill>
        <a:effectLst/>
      </p:bgPr>
    </p:bg>
    <p:spTree>
      <p:nvGrpSpPr>
        <p:cNvPr id="1" name="Shape 79"/>
        <p:cNvGrpSpPr/>
        <p:nvPr/>
      </p:nvGrpSpPr>
      <p:grpSpPr>
        <a:xfrm>
          <a:off x="0" y="0"/>
          <a:ext cx="0" cy="0"/>
          <a:chOff x="0" y="0"/>
          <a:chExt cx="0" cy="0"/>
        </a:xfrm>
      </p:grpSpPr>
      <p:sp>
        <p:nvSpPr>
          <p:cNvPr id="80" name="Google Shape;80;p2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dk1"/>
              </a:buClr>
              <a:buSzPts val="2000"/>
              <a:buNone/>
              <a:defRPr sz="2000">
                <a:solidFill>
                  <a:schemeClr val="dk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81" name="Google Shape;81;p20"/>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0"/>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0"/>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0"/>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chemeClr val="dk1"/>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85" name="Google Shape;85;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 column">
  <p:cSld name="TITLE_2_1_1_2">
    <p:bg>
      <p:bgPr>
        <a:solidFill>
          <a:srgbClr val="000000"/>
        </a:solidFill>
        <a:effectLst/>
      </p:bgPr>
    </p:bg>
    <p:spTree>
      <p:nvGrpSpPr>
        <p:cNvPr id="1" name="Shape 86"/>
        <p:cNvGrpSpPr/>
        <p:nvPr/>
      </p:nvGrpSpPr>
      <p:grpSpPr>
        <a:xfrm>
          <a:off x="0" y="0"/>
          <a:ext cx="0" cy="0"/>
          <a:chOff x="0" y="0"/>
          <a:chExt cx="0" cy="0"/>
        </a:xfrm>
      </p:grpSpPr>
      <p:sp>
        <p:nvSpPr>
          <p:cNvPr id="87" name="Google Shape;87;p2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88" name="Google Shape;88;p21"/>
          <p:cNvSpPr txBox="1">
            <a:spLocks noGrp="1"/>
          </p:cNvSpPr>
          <p:nvPr>
            <p:ph type="body" idx="1"/>
          </p:nvPr>
        </p:nvSpPr>
        <p:spPr>
          <a:xfrm>
            <a:off x="652700"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89" name="Google Shape;89;p21"/>
          <p:cNvSpPr txBox="1">
            <a:spLocks noGrp="1"/>
          </p:cNvSpPr>
          <p:nvPr>
            <p:ph type="body" idx="2"/>
          </p:nvPr>
        </p:nvSpPr>
        <p:spPr>
          <a:xfrm>
            <a:off x="3411859"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90" name="Google Shape;90;p21"/>
          <p:cNvSpPr txBox="1">
            <a:spLocks noGrp="1"/>
          </p:cNvSpPr>
          <p:nvPr>
            <p:ph type="body" idx="3"/>
          </p:nvPr>
        </p:nvSpPr>
        <p:spPr>
          <a:xfrm>
            <a:off x="6204335" y="1139150"/>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91" name="Google Shape;91;p21"/>
          <p:cNvSpPr/>
          <p:nvPr/>
        </p:nvSpPr>
        <p:spPr>
          <a:xfrm flipH="1">
            <a:off x="382800" y="381350"/>
            <a:ext cx="88374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1"/>
          <p:cNvSpPr/>
          <p:nvPr/>
        </p:nvSpPr>
        <p:spPr>
          <a:xfrm rot="5400000">
            <a:off x="115550" y="648650"/>
            <a:ext cx="648600" cy="114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1"/>
          <p:cNvSpPr/>
          <p:nvPr/>
        </p:nvSpPr>
        <p:spPr>
          <a:xfrm>
            <a:off x="-76200" y="915950"/>
            <a:ext cx="573000" cy="114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column 1">
  <p:cSld name="TITLE_2_1_1_2_1">
    <p:bg>
      <p:bgPr>
        <a:solidFill>
          <a:srgbClr val="000000"/>
        </a:solidFill>
        <a:effectLst/>
      </p:bgPr>
    </p:bg>
    <p:spTree>
      <p:nvGrpSpPr>
        <p:cNvPr id="1" name="Shape 95"/>
        <p:cNvGrpSpPr/>
        <p:nvPr/>
      </p:nvGrpSpPr>
      <p:grpSpPr>
        <a:xfrm>
          <a:off x="0" y="0"/>
          <a:ext cx="0" cy="0"/>
          <a:chOff x="0" y="0"/>
          <a:chExt cx="0" cy="0"/>
        </a:xfrm>
      </p:grpSpPr>
      <p:sp>
        <p:nvSpPr>
          <p:cNvPr id="96" name="Google Shape;96;p2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97" name="Google Shape;97;p22"/>
          <p:cNvSpPr/>
          <p:nvPr/>
        </p:nvSpPr>
        <p:spPr>
          <a:xfrm flipH="1">
            <a:off x="306600" y="381350"/>
            <a:ext cx="8837400" cy="1140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2"/>
          <p:cNvSpPr/>
          <p:nvPr/>
        </p:nvSpPr>
        <p:spPr>
          <a:xfrm rot="5400000">
            <a:off x="39350" y="648650"/>
            <a:ext cx="648600" cy="114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2"/>
          <p:cNvSpPr/>
          <p:nvPr/>
        </p:nvSpPr>
        <p:spPr>
          <a:xfrm>
            <a:off x="-152400" y="915950"/>
            <a:ext cx="573000" cy="114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2"/>
          <p:cNvSpPr txBox="1">
            <a:spLocks noGrp="1"/>
          </p:cNvSpPr>
          <p:nvPr>
            <p:ph type="body" idx="1"/>
          </p:nvPr>
        </p:nvSpPr>
        <p:spPr>
          <a:xfrm>
            <a:off x="652700"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1" name="Google Shape;101;p22"/>
          <p:cNvSpPr txBox="1">
            <a:spLocks noGrp="1"/>
          </p:cNvSpPr>
          <p:nvPr>
            <p:ph type="body" idx="2"/>
          </p:nvPr>
        </p:nvSpPr>
        <p:spPr>
          <a:xfrm>
            <a:off x="3411859"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2" name="Google Shape;102;p22"/>
          <p:cNvSpPr txBox="1">
            <a:spLocks noGrp="1"/>
          </p:cNvSpPr>
          <p:nvPr>
            <p:ph type="body" idx="3"/>
          </p:nvPr>
        </p:nvSpPr>
        <p:spPr>
          <a:xfrm>
            <a:off x="6204335" y="1139150"/>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3" name="Google Shape;103;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column 2">
  <p:cSld name="TITLE_2_1_1_2_2">
    <p:bg>
      <p:bgPr>
        <a:solidFill>
          <a:srgbClr val="000000"/>
        </a:solidFill>
        <a:effectLst/>
      </p:bgPr>
    </p:bg>
    <p:spTree>
      <p:nvGrpSpPr>
        <p:cNvPr id="1" name="Shape 104"/>
        <p:cNvGrpSpPr/>
        <p:nvPr/>
      </p:nvGrpSpPr>
      <p:grpSpPr>
        <a:xfrm>
          <a:off x="0" y="0"/>
          <a:ext cx="0" cy="0"/>
          <a:chOff x="0" y="0"/>
          <a:chExt cx="0" cy="0"/>
        </a:xfrm>
      </p:grpSpPr>
      <p:sp>
        <p:nvSpPr>
          <p:cNvPr id="105" name="Google Shape;105;p2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06" name="Google Shape;106;p23"/>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3"/>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3"/>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3"/>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10" name="Google Shape;110;p23"/>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11" name="Google Shape;111;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7" y="744574"/>
            <a:ext cx="8520600" cy="2052600"/>
          </a:xfrm>
          <a:prstGeom prst="rect">
            <a:avLst/>
          </a:prstGeom>
          <a:noFill/>
          <a:ln>
            <a:noFill/>
          </a:ln>
        </p:spPr>
        <p:txBody>
          <a:bodyPr spcFirstLastPara="1" wrap="square" lIns="91400" tIns="91400" rIns="91400" bIns="91400" anchor="b" anchorCtr="0">
            <a:noAutofit/>
          </a:bodyPr>
          <a:lstStyle>
            <a:lvl1pPr marR="0" lvl="0" algn="ctr" rtl="0">
              <a:lnSpc>
                <a:spcPct val="100000"/>
              </a:lnSpc>
              <a:spcBef>
                <a:spcPts val="0"/>
              </a:spcBef>
              <a:spcAft>
                <a:spcPts val="0"/>
              </a:spcAft>
              <a:buClr>
                <a:srgbClr val="FFFFFF"/>
              </a:buClr>
              <a:buSzPts val="5100"/>
              <a:buNone/>
              <a:defRPr sz="5100" b="1" i="0" u="none" strike="noStrike" cap="none">
                <a:solidFill>
                  <a:srgbClr val="FFFFFF"/>
                </a:solidFill>
              </a:defRPr>
            </a:lvl1pPr>
            <a:lvl2pPr marR="0" lvl="1" algn="ctr" rtl="0">
              <a:lnSpc>
                <a:spcPct val="100000"/>
              </a:lnSpc>
              <a:spcBef>
                <a:spcPts val="0"/>
              </a:spcBef>
              <a:spcAft>
                <a:spcPts val="0"/>
              </a:spcAft>
              <a:buClr>
                <a:srgbClr val="FFFFFF"/>
              </a:buClr>
              <a:buSzPts val="5100"/>
              <a:buNone/>
              <a:defRPr sz="5100" i="0" u="none" strike="noStrike" cap="none">
                <a:solidFill>
                  <a:srgbClr val="FFFFFF"/>
                </a:solidFill>
              </a:defRPr>
            </a:lvl2pPr>
            <a:lvl3pPr marR="0" lvl="2" algn="ctr" rtl="0">
              <a:lnSpc>
                <a:spcPct val="100000"/>
              </a:lnSpc>
              <a:spcBef>
                <a:spcPts val="0"/>
              </a:spcBef>
              <a:spcAft>
                <a:spcPts val="0"/>
              </a:spcAft>
              <a:buClr>
                <a:srgbClr val="FFFFFF"/>
              </a:buClr>
              <a:buSzPts val="5100"/>
              <a:buNone/>
              <a:defRPr sz="5100" i="0" u="none" strike="noStrike" cap="none">
                <a:solidFill>
                  <a:srgbClr val="FFFFFF"/>
                </a:solidFill>
              </a:defRPr>
            </a:lvl3pPr>
            <a:lvl4pPr marR="0" lvl="3" algn="ctr" rtl="0">
              <a:lnSpc>
                <a:spcPct val="100000"/>
              </a:lnSpc>
              <a:spcBef>
                <a:spcPts val="0"/>
              </a:spcBef>
              <a:spcAft>
                <a:spcPts val="0"/>
              </a:spcAft>
              <a:buClr>
                <a:srgbClr val="FFFFFF"/>
              </a:buClr>
              <a:buSzPts val="5100"/>
              <a:buNone/>
              <a:defRPr sz="5100" i="0" u="none" strike="noStrike" cap="none">
                <a:solidFill>
                  <a:srgbClr val="FFFFFF"/>
                </a:solidFill>
              </a:defRPr>
            </a:lvl4pPr>
            <a:lvl5pPr marR="0" lvl="4" algn="ctr" rtl="0">
              <a:lnSpc>
                <a:spcPct val="100000"/>
              </a:lnSpc>
              <a:spcBef>
                <a:spcPts val="0"/>
              </a:spcBef>
              <a:spcAft>
                <a:spcPts val="0"/>
              </a:spcAft>
              <a:buClr>
                <a:srgbClr val="FFFFFF"/>
              </a:buClr>
              <a:buSzPts val="5100"/>
              <a:buNone/>
              <a:defRPr sz="5100" i="0" u="none" strike="noStrike" cap="none">
                <a:solidFill>
                  <a:srgbClr val="FFFFFF"/>
                </a:solidFill>
              </a:defRPr>
            </a:lvl5pPr>
            <a:lvl6pPr marR="0" lvl="5" algn="ctr" rtl="0">
              <a:lnSpc>
                <a:spcPct val="100000"/>
              </a:lnSpc>
              <a:spcBef>
                <a:spcPts val="0"/>
              </a:spcBef>
              <a:spcAft>
                <a:spcPts val="0"/>
              </a:spcAft>
              <a:buClr>
                <a:srgbClr val="FFFFFF"/>
              </a:buClr>
              <a:buSzPts val="5100"/>
              <a:buNone/>
              <a:defRPr sz="5100" i="0" u="none" strike="noStrike" cap="none">
                <a:solidFill>
                  <a:srgbClr val="FFFFFF"/>
                </a:solidFill>
              </a:defRPr>
            </a:lvl6pPr>
            <a:lvl7pPr marR="0" lvl="6" algn="ctr" rtl="0">
              <a:lnSpc>
                <a:spcPct val="100000"/>
              </a:lnSpc>
              <a:spcBef>
                <a:spcPts val="0"/>
              </a:spcBef>
              <a:spcAft>
                <a:spcPts val="0"/>
              </a:spcAft>
              <a:buClr>
                <a:srgbClr val="FFFFFF"/>
              </a:buClr>
              <a:buSzPts val="5100"/>
              <a:buNone/>
              <a:defRPr sz="5100" i="0" u="none" strike="noStrike" cap="none">
                <a:solidFill>
                  <a:srgbClr val="FFFFFF"/>
                </a:solidFill>
              </a:defRPr>
            </a:lvl7pPr>
            <a:lvl8pPr marR="0" lvl="7" algn="ctr" rtl="0">
              <a:lnSpc>
                <a:spcPct val="100000"/>
              </a:lnSpc>
              <a:spcBef>
                <a:spcPts val="0"/>
              </a:spcBef>
              <a:spcAft>
                <a:spcPts val="0"/>
              </a:spcAft>
              <a:buClr>
                <a:srgbClr val="FFFFFF"/>
              </a:buClr>
              <a:buSzPts val="5100"/>
              <a:buNone/>
              <a:defRPr sz="5100" i="0" u="none" strike="noStrike" cap="none">
                <a:solidFill>
                  <a:srgbClr val="FFFFFF"/>
                </a:solidFill>
              </a:defRPr>
            </a:lvl8pPr>
            <a:lvl9pPr marR="0" lvl="8" algn="ctr" rtl="0">
              <a:lnSpc>
                <a:spcPct val="100000"/>
              </a:lnSpc>
              <a:spcBef>
                <a:spcPts val="0"/>
              </a:spcBef>
              <a:spcAft>
                <a:spcPts val="0"/>
              </a:spcAft>
              <a:buClr>
                <a:srgbClr val="FFFFFF"/>
              </a:buClr>
              <a:buSzPts val="5100"/>
              <a:buNone/>
              <a:defRPr sz="5100" i="0" u="none" strike="noStrike" cap="none">
                <a:solidFill>
                  <a:srgbClr val="FFFFFF"/>
                </a:solidFill>
              </a:defRPr>
            </a:lvl9pPr>
          </a:lstStyle>
          <a:p>
            <a:endParaRPr/>
          </a:p>
        </p:txBody>
      </p:sp>
      <p:sp>
        <p:nvSpPr>
          <p:cNvPr id="52" name="Google Shape;52;p13"/>
          <p:cNvSpPr txBox="1">
            <a:spLocks noGrp="1"/>
          </p:cNvSpPr>
          <p:nvPr>
            <p:ph type="body" idx="1"/>
          </p:nvPr>
        </p:nvSpPr>
        <p:spPr>
          <a:xfrm>
            <a:off x="311699" y="2834124"/>
            <a:ext cx="8520600" cy="792600"/>
          </a:xfrm>
          <a:prstGeom prst="rect">
            <a:avLst/>
          </a:prstGeom>
          <a:noFill/>
          <a:ln>
            <a:noFill/>
          </a:ln>
        </p:spPr>
        <p:txBody>
          <a:bodyPr spcFirstLastPara="1" wrap="square" lIns="91400" tIns="91400" rIns="91400" bIns="91400" anchor="t" anchorCtr="0">
            <a:noAutofit/>
          </a:bodyPr>
          <a:lstStyle>
            <a:lvl1pPr marL="457200" marR="0" lvl="0" indent="-228600" algn="ctr" rtl="0">
              <a:lnSpc>
                <a:spcPct val="100000"/>
              </a:lnSpc>
              <a:spcBef>
                <a:spcPts val="0"/>
              </a:spcBef>
              <a:spcAft>
                <a:spcPts val="0"/>
              </a:spcAft>
              <a:buClr>
                <a:srgbClr val="FFFFFF"/>
              </a:buClr>
              <a:buSzPts val="2700"/>
              <a:buNone/>
              <a:defRPr sz="2700" i="0" u="none" strike="noStrike" cap="none">
                <a:solidFill>
                  <a:srgbClr val="FFFFFF"/>
                </a:solidFill>
              </a:defRPr>
            </a:lvl1pPr>
            <a:lvl2pPr marL="914400" marR="0" lvl="1" indent="-228600" algn="ctr" rtl="0">
              <a:lnSpc>
                <a:spcPct val="100000"/>
              </a:lnSpc>
              <a:spcBef>
                <a:spcPts val="0"/>
              </a:spcBef>
              <a:spcAft>
                <a:spcPts val="0"/>
              </a:spcAft>
              <a:buClr>
                <a:srgbClr val="FFFFFF"/>
              </a:buClr>
              <a:buSzPts val="2700"/>
              <a:buNone/>
              <a:defRPr sz="2700" i="0" u="none" strike="noStrike" cap="none">
                <a:solidFill>
                  <a:srgbClr val="FFFFFF"/>
                </a:solidFill>
              </a:defRPr>
            </a:lvl2pPr>
            <a:lvl3pPr marL="1371600" marR="0" lvl="2" indent="-228600" algn="ctr" rtl="0">
              <a:lnSpc>
                <a:spcPct val="100000"/>
              </a:lnSpc>
              <a:spcBef>
                <a:spcPts val="0"/>
              </a:spcBef>
              <a:spcAft>
                <a:spcPts val="0"/>
              </a:spcAft>
              <a:buClr>
                <a:srgbClr val="FFFFFF"/>
              </a:buClr>
              <a:buSzPts val="2700"/>
              <a:buNone/>
              <a:defRPr sz="2700" i="0" u="none" strike="noStrike" cap="none">
                <a:solidFill>
                  <a:srgbClr val="FFFFFF"/>
                </a:solidFill>
              </a:defRPr>
            </a:lvl3pPr>
            <a:lvl4pPr marL="1828800" marR="0" lvl="3" indent="-228600" algn="ctr" rtl="0">
              <a:lnSpc>
                <a:spcPct val="100000"/>
              </a:lnSpc>
              <a:spcBef>
                <a:spcPts val="0"/>
              </a:spcBef>
              <a:spcAft>
                <a:spcPts val="0"/>
              </a:spcAft>
              <a:buClr>
                <a:srgbClr val="FFFFFF"/>
              </a:buClr>
              <a:buSzPts val="2700"/>
              <a:buNone/>
              <a:defRPr sz="2700" i="0" u="none" strike="noStrike" cap="none">
                <a:solidFill>
                  <a:srgbClr val="FFFFFF"/>
                </a:solidFill>
              </a:defRPr>
            </a:lvl4pPr>
            <a:lvl5pPr marL="2286000" marR="0" lvl="4" indent="-228600" algn="ctr" rtl="0">
              <a:lnSpc>
                <a:spcPct val="100000"/>
              </a:lnSpc>
              <a:spcBef>
                <a:spcPts val="0"/>
              </a:spcBef>
              <a:spcAft>
                <a:spcPts val="0"/>
              </a:spcAft>
              <a:buClr>
                <a:srgbClr val="FFFFFF"/>
              </a:buClr>
              <a:buSzPts val="2700"/>
              <a:buNone/>
              <a:defRPr sz="2700" i="0" u="none" strike="noStrike" cap="none">
                <a:solidFill>
                  <a:srgbClr val="FFFFFF"/>
                </a:solidFill>
              </a:defRPr>
            </a:lvl5pPr>
            <a:lvl6pPr marL="2743200" marR="0" lvl="5" indent="-349250" algn="ctr" rtl="0">
              <a:lnSpc>
                <a:spcPct val="100000"/>
              </a:lnSpc>
              <a:spcBef>
                <a:spcPts val="0"/>
              </a:spcBef>
              <a:spcAft>
                <a:spcPts val="0"/>
              </a:spcAft>
              <a:buClr>
                <a:srgbClr val="FFFFFF"/>
              </a:buClr>
              <a:buSzPts val="1900"/>
              <a:buChar char="•"/>
              <a:defRPr sz="2700" i="0" u="none" strike="noStrike" cap="none">
                <a:solidFill>
                  <a:srgbClr val="FFFFFF"/>
                </a:solidFill>
              </a:defRPr>
            </a:lvl6pPr>
            <a:lvl7pPr marL="3200400" marR="0" lvl="6"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7pPr>
            <a:lvl8pPr marL="3657600" marR="0" lvl="7"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8pPr>
            <a:lvl9pPr marL="4114800" marR="0" lvl="8"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9pPr>
          </a:lstStyle>
          <a:p>
            <a:endParaRPr/>
          </a:p>
        </p:txBody>
      </p:sp>
      <p:sp>
        <p:nvSpPr>
          <p:cNvPr id="53" name="Google Shape;53;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FFFFFF"/>
                </a:solidFill>
              </a:defRPr>
            </a:lvl1pPr>
            <a:lvl2pPr lvl="1" algn="r">
              <a:buNone/>
              <a:defRPr sz="1300">
                <a:solidFill>
                  <a:srgbClr val="FFFFFF"/>
                </a:solidFill>
              </a:defRPr>
            </a:lvl2pPr>
            <a:lvl3pPr lvl="2" algn="r">
              <a:buNone/>
              <a:defRPr sz="1300">
                <a:solidFill>
                  <a:srgbClr val="FFFFFF"/>
                </a:solidFill>
              </a:defRPr>
            </a:lvl3pPr>
            <a:lvl4pPr lvl="3" algn="r">
              <a:buNone/>
              <a:defRPr sz="1300">
                <a:solidFill>
                  <a:srgbClr val="FFFFFF"/>
                </a:solidFill>
              </a:defRPr>
            </a:lvl4pPr>
            <a:lvl5pPr lvl="4" algn="r">
              <a:buNone/>
              <a:defRPr sz="1300">
                <a:solidFill>
                  <a:srgbClr val="FFFFFF"/>
                </a:solidFill>
              </a:defRPr>
            </a:lvl5pPr>
            <a:lvl6pPr lvl="5" algn="r">
              <a:buNone/>
              <a:defRPr sz="1300">
                <a:solidFill>
                  <a:srgbClr val="FFFFFF"/>
                </a:solidFill>
              </a:defRPr>
            </a:lvl6pPr>
            <a:lvl7pPr lvl="6" algn="r">
              <a:buNone/>
              <a:defRPr sz="1300">
                <a:solidFill>
                  <a:srgbClr val="FFFFFF"/>
                </a:solidFill>
              </a:defRPr>
            </a:lvl7pPr>
            <a:lvl8pPr lvl="7" algn="r">
              <a:buNone/>
              <a:defRPr sz="1300">
                <a:solidFill>
                  <a:srgbClr val="FFFFFF"/>
                </a:solidFill>
              </a:defRPr>
            </a:lvl8pPr>
            <a:lvl9pPr lvl="8" algn="r">
              <a:buNone/>
              <a:defRPr sz="13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5" r:id="rId6"/>
    <p:sldLayoutId id="2147483666" r:id="rId7"/>
    <p:sldLayoutId id="2147483667" r:id="rId8"/>
    <p:sldLayoutId id="2147483668"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7" r:id="rId25"/>
    <p:sldLayoutId id="2147483688" r:id="rId26"/>
    <p:sldLayoutId id="2147483689" r:id="rId27"/>
    <p:sldLayoutId id="2147483690" r:id="rId28"/>
    <p:sldLayoutId id="2147483691" r:id="rId29"/>
    <p:sldLayoutId id="2147483692" r:id="rId3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0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5.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0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0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0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4.jpg"/><Relationship Id="rId4" Type="http://schemas.openxmlformats.org/officeDocument/2006/relationships/image" Target="../media/image13.sv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docs.aws.amazon.com/wellarchitected/latest/high-performance-computing-lens/batch-based-architecture.html" TargetMode="Externa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10.png"/><Relationship Id="rId2" Type="http://schemas.openxmlformats.org/officeDocument/2006/relationships/notesSlide" Target="../notesSlides/notesSlide9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8.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image" Target="../media/image16.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19.xml"/><Relationship Id="rId4" Type="http://schemas.openxmlformats.org/officeDocument/2006/relationships/image" Target="../media/image16.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hyperlink" Target="https://cheatsheetseries.owasp.org/cheatsheets/Cross_Site_Scripting_Prevention_Cheat_Sheet.html" TargetMode="External"/><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19.xml"/><Relationship Id="rId4" Type="http://schemas.openxmlformats.org/officeDocument/2006/relationships/image" Target="../media/image16.sv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hyperlink" Target="https://owasp.org/Top10/" TargetMode="External"/><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6.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hyperlink" Target="https://owasp.org/www-project-threat-dragon/" TargetMode="External"/><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hyperlink" Target="https://www.cynance.co/pasta-threat-modelling/" TargetMode="External"/><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hyperlink" Target="https://www.pluralsight.com/guides/cybersecurity-threat-modeling-with-octave" TargetMode="External"/><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hyperlink" Target="https://securityintelligence.com/articles/what-is-stride-threat-modeling-anticipate-cyberattacks/" TargetMode="External"/><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hyperlink" Target="https://www.eccouncil.org/threat-modeling/" TargetMode="External"/><Relationship Id="rId2" Type="http://schemas.openxmlformats.org/officeDocument/2006/relationships/notesSlide" Target="../notesSlides/notesSlide74.xml"/><Relationship Id="rId1" Type="http://schemas.openxmlformats.org/officeDocument/2006/relationships/slideLayout" Target="../slideLayouts/slideLayout6.xml"/><Relationship Id="rId4" Type="http://schemas.openxmlformats.org/officeDocument/2006/relationships/hyperlink" Target="https://www.techwell.com/techwell-insights/2020/05/choosing-right-threat-modeling-methodology"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9.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3.xml"/><Relationship Id="rId7" Type="http://schemas.openxmlformats.org/officeDocument/2006/relationships/oleObject" Target="../embeddings/oleObject1.bin"/><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75.xml"/><Relationship Id="rId5" Type="http://schemas.openxmlformats.org/officeDocument/2006/relationships/slideLayout" Target="../slideLayouts/slideLayout26.xml"/><Relationship Id="rId4" Type="http://schemas.openxmlformats.org/officeDocument/2006/relationships/tags" Target="../tags/tag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3.xml.rels><?xml version="1.0" encoding="UTF-8" standalone="yes"?>
<Relationships xmlns="http://schemas.openxmlformats.org/package/2006/relationships"><Relationship Id="rId3" Type="http://schemas.openxmlformats.org/officeDocument/2006/relationships/hyperlink" Target="https://www.microsoft.com/en-us/insidetrack/implementing-a-zero-trust-security-model-at-microsoft?SilentAuth=1&amp;wa=wsignin1.0" TargetMode="External"/><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hyperlink" Target="https://www.microsoft.com/en-us/insidetrack/implementing-a-zero-trust-security-model-at-microsoft?SilentAuth=1&amp;wa=wsignin1.0" TargetMode="External"/><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7"/>
        <p:cNvGrpSpPr/>
        <p:nvPr/>
      </p:nvGrpSpPr>
      <p:grpSpPr>
        <a:xfrm>
          <a:off x="0" y="0"/>
          <a:ext cx="0" cy="0"/>
          <a:chOff x="0" y="0"/>
          <a:chExt cx="0" cy="0"/>
        </a:xfrm>
      </p:grpSpPr>
      <p:sp>
        <p:nvSpPr>
          <p:cNvPr id="268" name="Google Shape;268;p43"/>
          <p:cNvSpPr txBox="1">
            <a:spLocks noGrp="1"/>
          </p:cNvSpPr>
          <p:nvPr>
            <p:ph type="title"/>
          </p:nvPr>
        </p:nvSpPr>
        <p:spPr>
          <a:xfrm>
            <a:off x="705000" y="2516825"/>
            <a:ext cx="8520600" cy="572700"/>
          </a:xfrm>
          <a:prstGeom prst="rect">
            <a:avLst/>
          </a:prstGeom>
        </p:spPr>
        <p:txBody>
          <a:bodyPr spcFirstLastPara="1" wrap="square" lIns="91400" tIns="91400" rIns="91400" bIns="91400" anchor="b"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 sz="2700" dirty="0"/>
              <a:t>Welcome</a:t>
            </a:r>
            <a:endParaRPr sz="2700" dirty="0"/>
          </a:p>
          <a:p>
            <a:pPr marL="0" lvl="0" indent="0" algn="l" rtl="0">
              <a:spcBef>
                <a:spcPts val="0"/>
              </a:spcBef>
              <a:spcAft>
                <a:spcPts val="0"/>
              </a:spcAft>
              <a:buNone/>
            </a:pPr>
            <a:r>
              <a:rPr lang="en" sz="4000" dirty="0"/>
              <a:t>Cybersecurity &amp; Threat Modeling</a:t>
            </a:r>
            <a:endParaRPr sz="4500" dirty="0"/>
          </a:p>
        </p:txBody>
      </p:sp>
      <p:pic>
        <p:nvPicPr>
          <p:cNvPr id="269" name="Google Shape;269;p43"/>
          <p:cNvPicPr preferRelativeResize="0"/>
          <p:nvPr/>
        </p:nvPicPr>
        <p:blipFill>
          <a:blip r:embed="rId3">
            <a:alphaModFix/>
          </a:blip>
          <a:stretch>
            <a:fillRect/>
          </a:stretch>
        </p:blipFill>
        <p:spPr>
          <a:xfrm>
            <a:off x="5873950" y="3823950"/>
            <a:ext cx="3069123" cy="13921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10</a:t>
            </a:fld>
            <a:endParaRPr/>
          </a:p>
        </p:txBody>
      </p:sp>
      <p:pic>
        <p:nvPicPr>
          <p:cNvPr id="5" name="Picture 4">
            <a:extLst>
              <a:ext uri="{FF2B5EF4-FFF2-40B4-BE49-F238E27FC236}">
                <a16:creationId xmlns:a16="http://schemas.microsoft.com/office/drawing/2014/main" id="{1983947F-CC2F-43C8-936F-49229ABBB9CB}"/>
              </a:ext>
            </a:extLst>
          </p:cNvPr>
          <p:cNvPicPr/>
          <p:nvPr/>
        </p:nvPicPr>
        <p:blipFill>
          <a:blip r:embed="rId3">
            <a:extLst>
              <a:ext uri="{28A0092B-C50C-407E-A947-70E740481C1C}">
                <a14:useLocalDpi xmlns:a14="http://schemas.microsoft.com/office/drawing/2010/main" val="0"/>
              </a:ext>
            </a:extLst>
          </a:blip>
          <a:stretch>
            <a:fillRect/>
          </a:stretch>
        </p:blipFill>
        <p:spPr>
          <a:xfrm>
            <a:off x="1199522" y="1873057"/>
            <a:ext cx="6744956" cy="1910147"/>
          </a:xfrm>
          <a:prstGeom prst="rect">
            <a:avLst/>
          </a:prstGeom>
        </p:spPr>
      </p:pic>
      <p:sp>
        <p:nvSpPr>
          <p:cNvPr id="10" name="Google Shape;376;p51">
            <a:extLst>
              <a:ext uri="{FF2B5EF4-FFF2-40B4-BE49-F238E27FC236}">
                <a16:creationId xmlns:a16="http://schemas.microsoft.com/office/drawing/2014/main" id="{52608EE5-998F-41D8-BC17-DF2A092188EE}"/>
              </a:ext>
            </a:extLst>
          </p:cNvPr>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How Software Engineers Think About Security (Sometimes)</a:t>
            </a:r>
            <a:endParaRPr dirty="0">
              <a:solidFill>
                <a:schemeClr val="dk1"/>
              </a:solidFill>
            </a:endParaRPr>
          </a:p>
        </p:txBody>
      </p:sp>
    </p:spTree>
    <p:extLst>
      <p:ext uri="{BB962C8B-B14F-4D97-AF65-F5344CB8AC3E}">
        <p14:creationId xmlns:p14="http://schemas.microsoft.com/office/powerpoint/2010/main" val="266342142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A9EC5A-63A7-4F15-A936-1BF410D818AD}"/>
              </a:ext>
            </a:extLst>
          </p:cNvPr>
          <p:cNvSpPr>
            <a:spLocks noGrp="1"/>
          </p:cNvSpPr>
          <p:nvPr>
            <p:ph type="title"/>
          </p:nvPr>
        </p:nvSpPr>
        <p:spPr/>
        <p:txBody>
          <a:bodyPr/>
          <a:lstStyle/>
          <a:p>
            <a:r>
              <a:rPr lang="en-US" dirty="0"/>
              <a:t>What is a Policy?</a:t>
            </a:r>
          </a:p>
        </p:txBody>
      </p:sp>
      <p:graphicFrame>
        <p:nvGraphicFramePr>
          <p:cNvPr id="4" name="Diagram 3">
            <a:extLst>
              <a:ext uri="{FF2B5EF4-FFF2-40B4-BE49-F238E27FC236}">
                <a16:creationId xmlns:a16="http://schemas.microsoft.com/office/drawing/2014/main" id="{DCB322DB-4FD0-4864-A2CD-34B09F3848A2}"/>
              </a:ext>
            </a:extLst>
          </p:cNvPr>
          <p:cNvGraphicFramePr/>
          <p:nvPr/>
        </p:nvGraphicFramePr>
        <p:xfrm>
          <a:off x="1524000" y="886503"/>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hape 85">
            <a:extLst>
              <a:ext uri="{FF2B5EF4-FFF2-40B4-BE49-F238E27FC236}">
                <a16:creationId xmlns:a16="http://schemas.microsoft.com/office/drawing/2014/main" id="{79B14A0C-92DA-4D59-AA3E-E6BBAFA8B9E8}"/>
              </a:ext>
            </a:extLst>
          </p:cNvPr>
          <p:cNvSpPr txBox="1">
            <a:spLocks/>
          </p:cNvSpPr>
          <p:nvPr/>
        </p:nvSpPr>
        <p:spPr>
          <a:xfrm>
            <a:off x="230741" y="1218159"/>
            <a:ext cx="2586519" cy="1864089"/>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marL="289751" lvl="1" indent="-214313">
              <a:lnSpc>
                <a:spcPct val="100000"/>
              </a:lnSpc>
              <a:spcAft>
                <a:spcPts val="450"/>
              </a:spcAft>
              <a:buClrTx/>
              <a:buSzPct val="100000"/>
              <a:defRPr sz="1800"/>
            </a:pPr>
            <a:r>
              <a:rPr lang="en-US" sz="1350" dirty="0"/>
              <a:t>Subjects are authenticated entities initiating actions</a:t>
            </a:r>
          </a:p>
          <a:p>
            <a:pPr marL="289751" lvl="1" indent="-214313">
              <a:lnSpc>
                <a:spcPct val="100000"/>
              </a:lnSpc>
              <a:spcAft>
                <a:spcPts val="450"/>
              </a:spcAft>
              <a:buClrTx/>
              <a:buSzPct val="100000"/>
              <a:defRPr sz="1800"/>
            </a:pPr>
            <a:r>
              <a:rPr lang="en-US" sz="1350" dirty="0"/>
              <a:t>Criteria determines which subject(s) policy applies to</a:t>
            </a:r>
          </a:p>
          <a:p>
            <a:pPr marL="289751" lvl="1" indent="-214313">
              <a:lnSpc>
                <a:spcPct val="100000"/>
              </a:lnSpc>
              <a:spcAft>
                <a:spcPts val="450"/>
              </a:spcAft>
              <a:buClrTx/>
              <a:buSzPct val="100000"/>
              <a:defRPr sz="1800"/>
            </a:pPr>
            <a:r>
              <a:rPr lang="en-US" sz="1350" dirty="0"/>
              <a:t>e.g., “Users who are members of the group HR-Managers in Azure Active Directory”</a:t>
            </a:r>
          </a:p>
        </p:txBody>
      </p:sp>
      <p:sp>
        <p:nvSpPr>
          <p:cNvPr id="6" name="Google Shape;378;p51">
            <a:extLst>
              <a:ext uri="{FF2B5EF4-FFF2-40B4-BE49-F238E27FC236}">
                <a16:creationId xmlns:a16="http://schemas.microsoft.com/office/drawing/2014/main" id="{EF97813C-9191-172B-B843-3E5C9908A8BF}"/>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100</a:t>
            </a:fld>
            <a:endParaRPr/>
          </a:p>
        </p:txBody>
      </p:sp>
    </p:spTree>
    <p:extLst>
      <p:ext uri="{BB962C8B-B14F-4D97-AF65-F5344CB8AC3E}">
        <p14:creationId xmlns:p14="http://schemas.microsoft.com/office/powerpoint/2010/main" val="14079338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A9EC5A-63A7-4F15-A936-1BF410D818AD}"/>
              </a:ext>
            </a:extLst>
          </p:cNvPr>
          <p:cNvSpPr>
            <a:spLocks noGrp="1"/>
          </p:cNvSpPr>
          <p:nvPr>
            <p:ph type="title"/>
          </p:nvPr>
        </p:nvSpPr>
        <p:spPr/>
        <p:txBody>
          <a:bodyPr/>
          <a:lstStyle/>
          <a:p>
            <a:r>
              <a:rPr lang="en-US" dirty="0"/>
              <a:t>What is a Policy?</a:t>
            </a:r>
          </a:p>
        </p:txBody>
      </p:sp>
      <p:graphicFrame>
        <p:nvGraphicFramePr>
          <p:cNvPr id="4" name="Diagram 3">
            <a:extLst>
              <a:ext uri="{FF2B5EF4-FFF2-40B4-BE49-F238E27FC236}">
                <a16:creationId xmlns:a16="http://schemas.microsoft.com/office/drawing/2014/main" id="{DCB322DB-4FD0-4864-A2CD-34B09F3848A2}"/>
              </a:ext>
            </a:extLst>
          </p:cNvPr>
          <p:cNvGraphicFramePr/>
          <p:nvPr/>
        </p:nvGraphicFramePr>
        <p:xfrm>
          <a:off x="1524000" y="886503"/>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hape 85">
            <a:extLst>
              <a:ext uri="{FF2B5EF4-FFF2-40B4-BE49-F238E27FC236}">
                <a16:creationId xmlns:a16="http://schemas.microsoft.com/office/drawing/2014/main" id="{52CCE02B-5CBB-4ABA-B4AE-DE84BFA7D9B8}"/>
              </a:ext>
            </a:extLst>
          </p:cNvPr>
          <p:cNvSpPr txBox="1">
            <a:spLocks/>
          </p:cNvSpPr>
          <p:nvPr/>
        </p:nvSpPr>
        <p:spPr>
          <a:xfrm>
            <a:off x="6501829" y="1218159"/>
            <a:ext cx="2586519" cy="1864089"/>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marL="289751" lvl="1" indent="-214313">
              <a:lnSpc>
                <a:spcPct val="100000"/>
              </a:lnSpc>
              <a:spcAft>
                <a:spcPts val="450"/>
              </a:spcAft>
              <a:buClrTx/>
              <a:buSzPct val="100000"/>
              <a:defRPr sz="1800"/>
            </a:pPr>
            <a:r>
              <a:rPr lang="en-US" sz="1350" dirty="0"/>
              <a:t>Activity to be performed by subject</a:t>
            </a:r>
          </a:p>
          <a:p>
            <a:pPr marL="289751" lvl="1" indent="-214313">
              <a:lnSpc>
                <a:spcPct val="100000"/>
              </a:lnSpc>
              <a:spcAft>
                <a:spcPts val="450"/>
              </a:spcAft>
              <a:buClrTx/>
              <a:buSzPct val="100000"/>
              <a:defRPr sz="1800"/>
            </a:pPr>
            <a:r>
              <a:rPr lang="en-US" sz="1350" dirty="0"/>
              <a:t>Must reference a network or application component (or both)</a:t>
            </a:r>
          </a:p>
          <a:p>
            <a:pPr marL="289751" lvl="1" indent="-214313">
              <a:lnSpc>
                <a:spcPct val="100000"/>
              </a:lnSpc>
              <a:spcAft>
                <a:spcPts val="450"/>
              </a:spcAft>
              <a:buClrTx/>
              <a:buSzPct val="100000"/>
              <a:defRPr sz="1800"/>
            </a:pPr>
            <a:r>
              <a:rPr lang="en-US" sz="1350" dirty="0"/>
              <a:t>e.g., “Users have access to the API on port 51050 using HTTPS”</a:t>
            </a:r>
          </a:p>
        </p:txBody>
      </p:sp>
      <p:sp>
        <p:nvSpPr>
          <p:cNvPr id="5" name="Google Shape;378;p51">
            <a:extLst>
              <a:ext uri="{FF2B5EF4-FFF2-40B4-BE49-F238E27FC236}">
                <a16:creationId xmlns:a16="http://schemas.microsoft.com/office/drawing/2014/main" id="{581A8223-2DFB-6A58-B65A-C6A3BDEC5DB7}"/>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101</a:t>
            </a:fld>
            <a:endParaRPr/>
          </a:p>
        </p:txBody>
      </p:sp>
    </p:spTree>
    <p:extLst>
      <p:ext uri="{BB962C8B-B14F-4D97-AF65-F5344CB8AC3E}">
        <p14:creationId xmlns:p14="http://schemas.microsoft.com/office/powerpoint/2010/main" val="14497532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A9EC5A-63A7-4F15-A936-1BF410D818AD}"/>
              </a:ext>
            </a:extLst>
          </p:cNvPr>
          <p:cNvSpPr>
            <a:spLocks noGrp="1"/>
          </p:cNvSpPr>
          <p:nvPr>
            <p:ph type="title"/>
          </p:nvPr>
        </p:nvSpPr>
        <p:spPr/>
        <p:txBody>
          <a:bodyPr/>
          <a:lstStyle/>
          <a:p>
            <a:r>
              <a:rPr lang="en-US" dirty="0"/>
              <a:t>What is a Policy?</a:t>
            </a:r>
          </a:p>
        </p:txBody>
      </p:sp>
      <p:graphicFrame>
        <p:nvGraphicFramePr>
          <p:cNvPr id="4" name="Diagram 3">
            <a:extLst>
              <a:ext uri="{FF2B5EF4-FFF2-40B4-BE49-F238E27FC236}">
                <a16:creationId xmlns:a16="http://schemas.microsoft.com/office/drawing/2014/main" id="{DCB322DB-4FD0-4864-A2CD-34B09F3848A2}"/>
              </a:ext>
            </a:extLst>
          </p:cNvPr>
          <p:cNvGraphicFramePr/>
          <p:nvPr/>
        </p:nvGraphicFramePr>
        <p:xfrm>
          <a:off x="1524000" y="886503"/>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hape 85">
            <a:extLst>
              <a:ext uri="{FF2B5EF4-FFF2-40B4-BE49-F238E27FC236}">
                <a16:creationId xmlns:a16="http://schemas.microsoft.com/office/drawing/2014/main" id="{7E4B940B-D24A-45F0-9DA0-A2A1BE7CAA61}"/>
              </a:ext>
            </a:extLst>
          </p:cNvPr>
          <p:cNvSpPr txBox="1">
            <a:spLocks/>
          </p:cNvSpPr>
          <p:nvPr/>
        </p:nvSpPr>
        <p:spPr>
          <a:xfrm>
            <a:off x="230741" y="2918502"/>
            <a:ext cx="2586519" cy="2032001"/>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marL="289751" lvl="1" indent="-214313">
              <a:lnSpc>
                <a:spcPct val="100000"/>
              </a:lnSpc>
              <a:spcAft>
                <a:spcPts val="450"/>
              </a:spcAft>
              <a:buClrTx/>
              <a:buSzPct val="100000"/>
              <a:defRPr sz="1800"/>
            </a:pPr>
            <a:r>
              <a:rPr lang="en-US" sz="1350" dirty="0"/>
              <a:t>Resource upon which the action is to be performed</a:t>
            </a:r>
          </a:p>
          <a:p>
            <a:pPr marL="289751" lvl="1" indent="-214313">
              <a:lnSpc>
                <a:spcPct val="100000"/>
              </a:lnSpc>
              <a:spcAft>
                <a:spcPts val="450"/>
              </a:spcAft>
              <a:buClrTx/>
              <a:buSzPct val="100000"/>
              <a:defRPr sz="1800"/>
            </a:pPr>
            <a:r>
              <a:rPr lang="en-US" sz="1350" dirty="0"/>
              <a:t>Can be statically or dynamically defined</a:t>
            </a:r>
          </a:p>
          <a:p>
            <a:pPr marL="289751" lvl="1" indent="-214313">
              <a:lnSpc>
                <a:spcPct val="100000"/>
              </a:lnSpc>
              <a:spcAft>
                <a:spcPts val="450"/>
              </a:spcAft>
              <a:buClrTx/>
              <a:buSzPct val="100000"/>
              <a:defRPr sz="1800"/>
            </a:pPr>
            <a:r>
              <a:rPr lang="en-US" sz="1350" dirty="0"/>
              <a:t>Can be broad or narrow in scope (narrow is the preference)</a:t>
            </a:r>
          </a:p>
          <a:p>
            <a:pPr marL="289751" lvl="1" indent="-214313">
              <a:lnSpc>
                <a:spcPct val="100000"/>
              </a:lnSpc>
              <a:spcAft>
                <a:spcPts val="450"/>
              </a:spcAft>
              <a:buClrTx/>
              <a:buSzPct val="100000"/>
              <a:defRPr sz="1800"/>
            </a:pPr>
            <a:r>
              <a:rPr lang="en-US" sz="1350" dirty="0"/>
              <a:t>e.g., “Compensation API at compensation.com/</a:t>
            </a:r>
            <a:r>
              <a:rPr lang="en-US" sz="1350" dirty="0" err="1"/>
              <a:t>api</a:t>
            </a:r>
            <a:r>
              <a:rPr lang="en-US" sz="1350" dirty="0"/>
              <a:t>”</a:t>
            </a:r>
          </a:p>
        </p:txBody>
      </p:sp>
      <p:sp>
        <p:nvSpPr>
          <p:cNvPr id="5" name="Google Shape;378;p51">
            <a:extLst>
              <a:ext uri="{FF2B5EF4-FFF2-40B4-BE49-F238E27FC236}">
                <a16:creationId xmlns:a16="http://schemas.microsoft.com/office/drawing/2014/main" id="{179DD598-05A0-81B9-6643-5D421DE9C0E8}"/>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102</a:t>
            </a:fld>
            <a:endParaRPr/>
          </a:p>
        </p:txBody>
      </p:sp>
    </p:spTree>
    <p:extLst>
      <p:ext uri="{BB962C8B-B14F-4D97-AF65-F5344CB8AC3E}">
        <p14:creationId xmlns:p14="http://schemas.microsoft.com/office/powerpoint/2010/main" val="6752542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A9EC5A-63A7-4F15-A936-1BF410D818AD}"/>
              </a:ext>
            </a:extLst>
          </p:cNvPr>
          <p:cNvSpPr>
            <a:spLocks noGrp="1"/>
          </p:cNvSpPr>
          <p:nvPr>
            <p:ph type="title"/>
          </p:nvPr>
        </p:nvSpPr>
        <p:spPr/>
        <p:txBody>
          <a:bodyPr/>
          <a:lstStyle/>
          <a:p>
            <a:r>
              <a:rPr lang="en-US" dirty="0"/>
              <a:t>What is a Policy?</a:t>
            </a:r>
          </a:p>
        </p:txBody>
      </p:sp>
      <p:graphicFrame>
        <p:nvGraphicFramePr>
          <p:cNvPr id="4" name="Diagram 3">
            <a:extLst>
              <a:ext uri="{FF2B5EF4-FFF2-40B4-BE49-F238E27FC236}">
                <a16:creationId xmlns:a16="http://schemas.microsoft.com/office/drawing/2014/main" id="{DCB322DB-4FD0-4864-A2CD-34B09F3848A2}"/>
              </a:ext>
            </a:extLst>
          </p:cNvPr>
          <p:cNvGraphicFramePr/>
          <p:nvPr/>
        </p:nvGraphicFramePr>
        <p:xfrm>
          <a:off x="1524000" y="886503"/>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hape 85">
            <a:extLst>
              <a:ext uri="{FF2B5EF4-FFF2-40B4-BE49-F238E27FC236}">
                <a16:creationId xmlns:a16="http://schemas.microsoft.com/office/drawing/2014/main" id="{10DBA3CD-98A1-44B7-A4FD-F5127684D74C}"/>
              </a:ext>
            </a:extLst>
          </p:cNvPr>
          <p:cNvSpPr txBox="1">
            <a:spLocks/>
          </p:cNvSpPr>
          <p:nvPr/>
        </p:nvSpPr>
        <p:spPr>
          <a:xfrm>
            <a:off x="6409363" y="2918502"/>
            <a:ext cx="2586519" cy="2032001"/>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marL="289751" lvl="1" indent="-214313">
              <a:lnSpc>
                <a:spcPct val="100000"/>
              </a:lnSpc>
              <a:spcAft>
                <a:spcPts val="450"/>
              </a:spcAft>
              <a:buClrTx/>
              <a:buSzPct val="100000"/>
              <a:defRPr sz="1800"/>
            </a:pPr>
            <a:r>
              <a:rPr lang="en-US" sz="1350" dirty="0"/>
              <a:t>Condition(s) under which subject is allowed to perform action on target</a:t>
            </a:r>
          </a:p>
          <a:p>
            <a:pPr marL="289751" lvl="1" indent="-214313">
              <a:lnSpc>
                <a:spcPct val="100000"/>
              </a:lnSpc>
              <a:spcAft>
                <a:spcPts val="450"/>
              </a:spcAft>
              <a:buClrTx/>
              <a:buSzPct val="100000"/>
              <a:defRPr sz="1800"/>
            </a:pPr>
            <a:r>
              <a:rPr lang="en-US" sz="1350" dirty="0"/>
              <a:t>Must support definition in terms of multiple types of attributes</a:t>
            </a:r>
          </a:p>
          <a:p>
            <a:pPr marL="289751" lvl="1" indent="-214313">
              <a:lnSpc>
                <a:spcPct val="100000"/>
              </a:lnSpc>
              <a:spcAft>
                <a:spcPts val="450"/>
              </a:spcAft>
              <a:buClrTx/>
              <a:buSzPct val="100000"/>
              <a:defRPr sz="1800"/>
            </a:pPr>
            <a:r>
              <a:rPr lang="en-US" sz="1350" dirty="0"/>
              <a:t>e.g., “Users must be on-premise and configured with MFA”</a:t>
            </a:r>
          </a:p>
        </p:txBody>
      </p:sp>
      <p:sp>
        <p:nvSpPr>
          <p:cNvPr id="5" name="Google Shape;378;p51">
            <a:extLst>
              <a:ext uri="{FF2B5EF4-FFF2-40B4-BE49-F238E27FC236}">
                <a16:creationId xmlns:a16="http://schemas.microsoft.com/office/drawing/2014/main" id="{987679DB-3039-B981-14E5-DA8A3C497C16}"/>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103</a:t>
            </a:fld>
            <a:endParaRPr/>
          </a:p>
        </p:txBody>
      </p:sp>
    </p:spTree>
    <p:extLst>
      <p:ext uri="{BB962C8B-B14F-4D97-AF65-F5344CB8AC3E}">
        <p14:creationId xmlns:p14="http://schemas.microsoft.com/office/powerpoint/2010/main" val="10619940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2939B8-A0D9-4C38-841F-5D1B8DD0D589}"/>
              </a:ext>
            </a:extLst>
          </p:cNvPr>
          <p:cNvSpPr>
            <a:spLocks noGrp="1"/>
          </p:cNvSpPr>
          <p:nvPr>
            <p:ph type="title"/>
          </p:nvPr>
        </p:nvSpPr>
        <p:spPr/>
        <p:txBody>
          <a:bodyPr/>
          <a:lstStyle/>
          <a:p>
            <a:r>
              <a:rPr lang="en-US" dirty="0"/>
              <a:t>Types of Policy Enforcement Point (PEP)</a:t>
            </a:r>
          </a:p>
        </p:txBody>
      </p:sp>
      <p:pic>
        <p:nvPicPr>
          <p:cNvPr id="7" name="Picture 6">
            <a:extLst>
              <a:ext uri="{FF2B5EF4-FFF2-40B4-BE49-F238E27FC236}">
                <a16:creationId xmlns:a16="http://schemas.microsoft.com/office/drawing/2014/main" id="{93251FF1-8038-44F9-86CA-9305CE9DC8A4}"/>
              </a:ext>
            </a:extLst>
          </p:cNvPr>
          <p:cNvPicPr>
            <a:picLocks noChangeAspect="1"/>
          </p:cNvPicPr>
          <p:nvPr/>
        </p:nvPicPr>
        <p:blipFill>
          <a:blip r:embed="rId2"/>
          <a:stretch>
            <a:fillRect/>
          </a:stretch>
        </p:blipFill>
        <p:spPr>
          <a:xfrm>
            <a:off x="3013761" y="1043210"/>
            <a:ext cx="5658640" cy="3386610"/>
          </a:xfrm>
          <a:prstGeom prst="rect">
            <a:avLst/>
          </a:prstGeom>
        </p:spPr>
      </p:pic>
      <p:sp>
        <p:nvSpPr>
          <p:cNvPr id="8" name="Title 2">
            <a:extLst>
              <a:ext uri="{FF2B5EF4-FFF2-40B4-BE49-F238E27FC236}">
                <a16:creationId xmlns:a16="http://schemas.microsoft.com/office/drawing/2014/main" id="{59D4BC80-6B86-4553-8C3B-753E11A88405}"/>
              </a:ext>
            </a:extLst>
          </p:cNvPr>
          <p:cNvSpPr txBox="1">
            <a:spLocks/>
          </p:cNvSpPr>
          <p:nvPr/>
        </p:nvSpPr>
        <p:spPr>
          <a:xfrm>
            <a:off x="124128" y="4100290"/>
            <a:ext cx="4554914" cy="872547"/>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mj-lt"/>
                <a:ea typeface="+mj-ea"/>
                <a:cs typeface="+mj-cs"/>
                <a:sym typeface="Trebuchet MS" panose="020B0603020202020204" pitchFamily="34" charset="0"/>
              </a:defRPr>
            </a:lvl1pPr>
          </a:lstStyle>
          <a:p>
            <a:pPr algn="ctr">
              <a:buClrTx/>
              <a:buFontTx/>
            </a:pPr>
            <a:r>
              <a:rPr lang="en-US" sz="2100" dirty="0"/>
              <a:t>Different levels, types, and combinations of PEP can contribute to the overall security of a workflow</a:t>
            </a:r>
          </a:p>
        </p:txBody>
      </p:sp>
      <p:sp>
        <p:nvSpPr>
          <p:cNvPr id="4" name="Google Shape;378;p51">
            <a:extLst>
              <a:ext uri="{FF2B5EF4-FFF2-40B4-BE49-F238E27FC236}">
                <a16:creationId xmlns:a16="http://schemas.microsoft.com/office/drawing/2014/main" id="{16684F90-2570-5249-AD57-4C6806D1E444}"/>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104</a:t>
            </a:fld>
            <a:endParaRPr/>
          </a:p>
        </p:txBody>
      </p:sp>
    </p:spTree>
    <p:extLst>
      <p:ext uri="{BB962C8B-B14F-4D97-AF65-F5344CB8AC3E}">
        <p14:creationId xmlns:p14="http://schemas.microsoft.com/office/powerpoint/2010/main" val="25272996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2939B8-A0D9-4C38-841F-5D1B8DD0D589}"/>
              </a:ext>
            </a:extLst>
          </p:cNvPr>
          <p:cNvSpPr>
            <a:spLocks noGrp="1"/>
          </p:cNvSpPr>
          <p:nvPr>
            <p:ph type="title"/>
          </p:nvPr>
        </p:nvSpPr>
        <p:spPr/>
        <p:txBody>
          <a:bodyPr/>
          <a:lstStyle/>
          <a:p>
            <a:r>
              <a:rPr lang="en-US" dirty="0"/>
              <a:t>Types of Policy Enforcement Point (PEP)</a:t>
            </a:r>
          </a:p>
        </p:txBody>
      </p:sp>
      <p:pic>
        <p:nvPicPr>
          <p:cNvPr id="7" name="Picture 6">
            <a:extLst>
              <a:ext uri="{FF2B5EF4-FFF2-40B4-BE49-F238E27FC236}">
                <a16:creationId xmlns:a16="http://schemas.microsoft.com/office/drawing/2014/main" id="{93251FF1-8038-44F9-86CA-9305CE9DC8A4}"/>
              </a:ext>
            </a:extLst>
          </p:cNvPr>
          <p:cNvPicPr>
            <a:picLocks noChangeAspect="1"/>
          </p:cNvPicPr>
          <p:nvPr/>
        </p:nvPicPr>
        <p:blipFill>
          <a:blip r:embed="rId3"/>
          <a:stretch>
            <a:fillRect/>
          </a:stretch>
        </p:blipFill>
        <p:spPr>
          <a:xfrm>
            <a:off x="3013761" y="1043210"/>
            <a:ext cx="5658640" cy="3386610"/>
          </a:xfrm>
          <a:prstGeom prst="rect">
            <a:avLst/>
          </a:prstGeom>
        </p:spPr>
      </p:pic>
      <p:sp>
        <p:nvSpPr>
          <p:cNvPr id="2" name="Arrow: Right 1">
            <a:extLst>
              <a:ext uri="{FF2B5EF4-FFF2-40B4-BE49-F238E27FC236}">
                <a16:creationId xmlns:a16="http://schemas.microsoft.com/office/drawing/2014/main" id="{F386BAAA-9DA7-4D0D-A4D3-E4C27A3A5649}"/>
              </a:ext>
            </a:extLst>
          </p:cNvPr>
          <p:cNvSpPr/>
          <p:nvPr/>
        </p:nvSpPr>
        <p:spPr>
          <a:xfrm rot="17923532">
            <a:off x="3213242" y="3667875"/>
            <a:ext cx="947792" cy="354458"/>
          </a:xfrm>
          <a:prstGeom prst="right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6" name="Shape 85">
            <a:extLst>
              <a:ext uri="{FF2B5EF4-FFF2-40B4-BE49-F238E27FC236}">
                <a16:creationId xmlns:a16="http://schemas.microsoft.com/office/drawing/2014/main" id="{DE371560-AF01-43F6-BA16-99282C7C82B5}"/>
              </a:ext>
            </a:extLst>
          </p:cNvPr>
          <p:cNvSpPr txBox="1">
            <a:spLocks/>
          </p:cNvSpPr>
          <p:nvPr/>
        </p:nvSpPr>
        <p:spPr>
          <a:xfrm>
            <a:off x="368158" y="1546895"/>
            <a:ext cx="2586519" cy="2032001"/>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marL="289751" lvl="1" indent="-214313">
              <a:lnSpc>
                <a:spcPct val="100000"/>
              </a:lnSpc>
              <a:spcAft>
                <a:spcPts val="450"/>
              </a:spcAft>
              <a:buClrTx/>
              <a:buSzPct val="100000"/>
              <a:defRPr sz="1800"/>
            </a:pPr>
            <a:r>
              <a:rPr lang="en-US" sz="1350" dirty="0"/>
              <a:t>Components that run on a user’s device</a:t>
            </a:r>
          </a:p>
          <a:p>
            <a:pPr marL="289751" lvl="1" indent="-214313">
              <a:lnSpc>
                <a:spcPct val="100000"/>
              </a:lnSpc>
              <a:spcAft>
                <a:spcPts val="450"/>
              </a:spcAft>
              <a:buClrTx/>
              <a:buSzPct val="100000"/>
              <a:defRPr sz="1800"/>
            </a:pPr>
            <a:r>
              <a:rPr lang="en-US" sz="1350" dirty="0"/>
              <a:t>Help enable Zero Trust conditions for secure connectivity from remote connections</a:t>
            </a:r>
          </a:p>
          <a:p>
            <a:pPr marL="289751" lvl="1" indent="-214313">
              <a:lnSpc>
                <a:spcPct val="100000"/>
              </a:lnSpc>
              <a:spcAft>
                <a:spcPts val="450"/>
              </a:spcAft>
              <a:buClrTx/>
              <a:buSzPct val="100000"/>
              <a:defRPr sz="1800"/>
            </a:pPr>
            <a:r>
              <a:rPr lang="en-US" sz="1350" dirty="0"/>
              <a:t>Pass attributes about the device to the PDP for factor into policy application</a:t>
            </a:r>
          </a:p>
        </p:txBody>
      </p:sp>
      <p:sp>
        <p:nvSpPr>
          <p:cNvPr id="4" name="TextBox 3">
            <a:extLst>
              <a:ext uri="{FF2B5EF4-FFF2-40B4-BE49-F238E27FC236}">
                <a16:creationId xmlns:a16="http://schemas.microsoft.com/office/drawing/2014/main" id="{05C1376A-0284-4BCC-8E53-F79048C34285}"/>
              </a:ext>
            </a:extLst>
          </p:cNvPr>
          <p:cNvSpPr txBox="1"/>
          <p:nvPr/>
        </p:nvSpPr>
        <p:spPr>
          <a:xfrm>
            <a:off x="678951" y="1043210"/>
            <a:ext cx="1964933" cy="35317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950" dirty="0">
                <a:solidFill>
                  <a:schemeClr val="tx2"/>
                </a:solidFill>
              </a:rPr>
              <a:t>User Agent PEP</a:t>
            </a:r>
          </a:p>
        </p:txBody>
      </p:sp>
      <p:sp>
        <p:nvSpPr>
          <p:cNvPr id="8" name="Google Shape;378;p51">
            <a:extLst>
              <a:ext uri="{FF2B5EF4-FFF2-40B4-BE49-F238E27FC236}">
                <a16:creationId xmlns:a16="http://schemas.microsoft.com/office/drawing/2014/main" id="{E5517BCA-E550-CAA3-D2BA-12AE3DC370D2}"/>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105</a:t>
            </a:fld>
            <a:endParaRPr/>
          </a:p>
        </p:txBody>
      </p:sp>
    </p:spTree>
    <p:extLst>
      <p:ext uri="{BB962C8B-B14F-4D97-AF65-F5344CB8AC3E}">
        <p14:creationId xmlns:p14="http://schemas.microsoft.com/office/powerpoint/2010/main" val="343626835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2939B8-A0D9-4C38-841F-5D1B8DD0D589}"/>
              </a:ext>
            </a:extLst>
          </p:cNvPr>
          <p:cNvSpPr>
            <a:spLocks noGrp="1"/>
          </p:cNvSpPr>
          <p:nvPr>
            <p:ph type="title"/>
          </p:nvPr>
        </p:nvSpPr>
        <p:spPr/>
        <p:txBody>
          <a:bodyPr/>
          <a:lstStyle/>
          <a:p>
            <a:r>
              <a:rPr lang="en-US" dirty="0"/>
              <a:t>Types of Policy Enforcement Point (PEP)</a:t>
            </a:r>
          </a:p>
        </p:txBody>
      </p:sp>
      <p:pic>
        <p:nvPicPr>
          <p:cNvPr id="7" name="Picture 6">
            <a:extLst>
              <a:ext uri="{FF2B5EF4-FFF2-40B4-BE49-F238E27FC236}">
                <a16:creationId xmlns:a16="http://schemas.microsoft.com/office/drawing/2014/main" id="{93251FF1-8038-44F9-86CA-9305CE9DC8A4}"/>
              </a:ext>
            </a:extLst>
          </p:cNvPr>
          <p:cNvPicPr>
            <a:picLocks noChangeAspect="1"/>
          </p:cNvPicPr>
          <p:nvPr/>
        </p:nvPicPr>
        <p:blipFill>
          <a:blip r:embed="rId3"/>
          <a:stretch>
            <a:fillRect/>
          </a:stretch>
        </p:blipFill>
        <p:spPr>
          <a:xfrm>
            <a:off x="3013761" y="1043210"/>
            <a:ext cx="5658640" cy="3386610"/>
          </a:xfrm>
          <a:prstGeom prst="rect">
            <a:avLst/>
          </a:prstGeom>
        </p:spPr>
      </p:pic>
      <p:sp>
        <p:nvSpPr>
          <p:cNvPr id="2" name="Arrow: Right 1">
            <a:extLst>
              <a:ext uri="{FF2B5EF4-FFF2-40B4-BE49-F238E27FC236}">
                <a16:creationId xmlns:a16="http://schemas.microsoft.com/office/drawing/2014/main" id="{F386BAAA-9DA7-4D0D-A4D3-E4C27A3A5649}"/>
              </a:ext>
            </a:extLst>
          </p:cNvPr>
          <p:cNvSpPr/>
          <p:nvPr/>
        </p:nvSpPr>
        <p:spPr>
          <a:xfrm rot="17923532">
            <a:off x="4654193" y="3660169"/>
            <a:ext cx="947792" cy="354458"/>
          </a:xfrm>
          <a:prstGeom prst="right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6" name="Shape 85">
            <a:extLst>
              <a:ext uri="{FF2B5EF4-FFF2-40B4-BE49-F238E27FC236}">
                <a16:creationId xmlns:a16="http://schemas.microsoft.com/office/drawing/2014/main" id="{DE371560-AF01-43F6-BA16-99282C7C82B5}"/>
              </a:ext>
            </a:extLst>
          </p:cNvPr>
          <p:cNvSpPr txBox="1">
            <a:spLocks/>
          </p:cNvSpPr>
          <p:nvPr/>
        </p:nvSpPr>
        <p:spPr>
          <a:xfrm>
            <a:off x="368158" y="1549908"/>
            <a:ext cx="2586519" cy="2032001"/>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marL="289751" lvl="1" indent="-214313">
              <a:lnSpc>
                <a:spcPct val="100000"/>
              </a:lnSpc>
              <a:spcAft>
                <a:spcPts val="450"/>
              </a:spcAft>
              <a:buClrTx/>
              <a:buSzPct val="100000"/>
              <a:defRPr sz="1800"/>
            </a:pPr>
            <a:r>
              <a:rPr lang="en-US" sz="1350" dirty="0"/>
              <a:t>May already be in place</a:t>
            </a:r>
          </a:p>
          <a:p>
            <a:pPr marL="289751" lvl="1" indent="-214313">
              <a:lnSpc>
                <a:spcPct val="100000"/>
              </a:lnSpc>
              <a:spcAft>
                <a:spcPts val="450"/>
              </a:spcAft>
              <a:buClrTx/>
              <a:buSzPct val="100000"/>
              <a:defRPr sz="1800"/>
            </a:pPr>
            <a:r>
              <a:rPr lang="en-US" sz="1350" dirty="0"/>
              <a:t>Next-Generation Firewalls can be considered a type of Network PEP</a:t>
            </a:r>
          </a:p>
          <a:p>
            <a:pPr marL="289751" lvl="1" indent="-214313">
              <a:lnSpc>
                <a:spcPct val="100000"/>
              </a:lnSpc>
              <a:spcAft>
                <a:spcPts val="450"/>
              </a:spcAft>
              <a:buClrTx/>
              <a:buSzPct val="100000"/>
              <a:defRPr sz="1800"/>
            </a:pPr>
            <a:r>
              <a:rPr lang="en-US" sz="1350" dirty="0"/>
              <a:t>Enforcement often able to be performed inline, including actions based upon inspection of traffic or data about the traffic (metadata)</a:t>
            </a:r>
          </a:p>
        </p:txBody>
      </p:sp>
      <p:sp>
        <p:nvSpPr>
          <p:cNvPr id="8" name="TextBox 7">
            <a:extLst>
              <a:ext uri="{FF2B5EF4-FFF2-40B4-BE49-F238E27FC236}">
                <a16:creationId xmlns:a16="http://schemas.microsoft.com/office/drawing/2014/main" id="{3A4EACF3-63F5-440A-BA4D-451CB7ED3C27}"/>
              </a:ext>
            </a:extLst>
          </p:cNvPr>
          <p:cNvSpPr txBox="1"/>
          <p:nvPr/>
        </p:nvSpPr>
        <p:spPr>
          <a:xfrm>
            <a:off x="678951" y="1043210"/>
            <a:ext cx="1964933" cy="35317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950" dirty="0">
                <a:solidFill>
                  <a:schemeClr val="tx2"/>
                </a:solidFill>
              </a:rPr>
              <a:t>Network PEP</a:t>
            </a:r>
          </a:p>
        </p:txBody>
      </p:sp>
      <p:sp>
        <p:nvSpPr>
          <p:cNvPr id="5" name="Google Shape;378;p51">
            <a:extLst>
              <a:ext uri="{FF2B5EF4-FFF2-40B4-BE49-F238E27FC236}">
                <a16:creationId xmlns:a16="http://schemas.microsoft.com/office/drawing/2014/main" id="{2ADC53AE-1391-BB07-AC65-839729C5D4A4}"/>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106</a:t>
            </a:fld>
            <a:endParaRPr/>
          </a:p>
        </p:txBody>
      </p:sp>
    </p:spTree>
    <p:extLst>
      <p:ext uri="{BB962C8B-B14F-4D97-AF65-F5344CB8AC3E}">
        <p14:creationId xmlns:p14="http://schemas.microsoft.com/office/powerpoint/2010/main" val="25110362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2939B8-A0D9-4C38-841F-5D1B8DD0D589}"/>
              </a:ext>
            </a:extLst>
          </p:cNvPr>
          <p:cNvSpPr>
            <a:spLocks noGrp="1"/>
          </p:cNvSpPr>
          <p:nvPr>
            <p:ph type="title"/>
          </p:nvPr>
        </p:nvSpPr>
        <p:spPr/>
        <p:txBody>
          <a:bodyPr/>
          <a:lstStyle/>
          <a:p>
            <a:r>
              <a:rPr lang="en-US" dirty="0"/>
              <a:t>Types of Policy Enforcement Point (PEP)</a:t>
            </a:r>
          </a:p>
        </p:txBody>
      </p:sp>
      <p:pic>
        <p:nvPicPr>
          <p:cNvPr id="7" name="Picture 6">
            <a:extLst>
              <a:ext uri="{FF2B5EF4-FFF2-40B4-BE49-F238E27FC236}">
                <a16:creationId xmlns:a16="http://schemas.microsoft.com/office/drawing/2014/main" id="{93251FF1-8038-44F9-86CA-9305CE9DC8A4}"/>
              </a:ext>
            </a:extLst>
          </p:cNvPr>
          <p:cNvPicPr>
            <a:picLocks noChangeAspect="1"/>
          </p:cNvPicPr>
          <p:nvPr/>
        </p:nvPicPr>
        <p:blipFill>
          <a:blip r:embed="rId3"/>
          <a:stretch>
            <a:fillRect/>
          </a:stretch>
        </p:blipFill>
        <p:spPr>
          <a:xfrm>
            <a:off x="3013761" y="1043210"/>
            <a:ext cx="5658640" cy="3386610"/>
          </a:xfrm>
          <a:prstGeom prst="rect">
            <a:avLst/>
          </a:prstGeom>
        </p:spPr>
      </p:pic>
      <p:sp>
        <p:nvSpPr>
          <p:cNvPr id="2" name="Arrow: Right 1">
            <a:extLst>
              <a:ext uri="{FF2B5EF4-FFF2-40B4-BE49-F238E27FC236}">
                <a16:creationId xmlns:a16="http://schemas.microsoft.com/office/drawing/2014/main" id="{F386BAAA-9DA7-4D0D-A4D3-E4C27A3A5649}"/>
              </a:ext>
            </a:extLst>
          </p:cNvPr>
          <p:cNvSpPr/>
          <p:nvPr/>
        </p:nvSpPr>
        <p:spPr>
          <a:xfrm rot="17923532">
            <a:off x="6172200" y="3667875"/>
            <a:ext cx="947792" cy="354458"/>
          </a:xfrm>
          <a:prstGeom prst="right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6" name="Shape 85">
            <a:extLst>
              <a:ext uri="{FF2B5EF4-FFF2-40B4-BE49-F238E27FC236}">
                <a16:creationId xmlns:a16="http://schemas.microsoft.com/office/drawing/2014/main" id="{DE371560-AF01-43F6-BA16-99282C7C82B5}"/>
              </a:ext>
            </a:extLst>
          </p:cNvPr>
          <p:cNvSpPr txBox="1">
            <a:spLocks/>
          </p:cNvSpPr>
          <p:nvPr/>
        </p:nvSpPr>
        <p:spPr>
          <a:xfrm>
            <a:off x="368158" y="1549908"/>
            <a:ext cx="2586519" cy="2221257"/>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marL="289751" lvl="1" indent="-214313">
              <a:lnSpc>
                <a:spcPct val="100000"/>
              </a:lnSpc>
              <a:spcAft>
                <a:spcPts val="450"/>
              </a:spcAft>
              <a:buClrTx/>
              <a:buSzPct val="100000"/>
              <a:defRPr sz="1800"/>
            </a:pPr>
            <a:r>
              <a:rPr lang="en-US" sz="1350" dirty="0"/>
              <a:t>Might be external or internal to the application to which it is applied</a:t>
            </a:r>
          </a:p>
          <a:p>
            <a:pPr marL="289751" lvl="1" indent="-214313">
              <a:lnSpc>
                <a:spcPct val="100000"/>
              </a:lnSpc>
              <a:spcAft>
                <a:spcPts val="450"/>
              </a:spcAft>
              <a:buClrTx/>
              <a:buSzPct val="100000"/>
              <a:defRPr sz="1800"/>
            </a:pPr>
            <a:r>
              <a:rPr lang="en-US" sz="1350" dirty="0"/>
              <a:t>Could be part of the application itself</a:t>
            </a:r>
          </a:p>
          <a:p>
            <a:pPr marL="289751" lvl="1" indent="-214313">
              <a:lnSpc>
                <a:spcPct val="100000"/>
              </a:lnSpc>
              <a:spcAft>
                <a:spcPts val="450"/>
              </a:spcAft>
              <a:buClrTx/>
              <a:buSzPct val="100000"/>
              <a:defRPr sz="1800"/>
            </a:pPr>
            <a:r>
              <a:rPr lang="en-US" sz="1350" dirty="0"/>
              <a:t>Regardless, as with all PEPs, requires a level of integration with the centralized PDP</a:t>
            </a:r>
          </a:p>
        </p:txBody>
      </p:sp>
      <p:sp>
        <p:nvSpPr>
          <p:cNvPr id="8" name="TextBox 7">
            <a:extLst>
              <a:ext uri="{FF2B5EF4-FFF2-40B4-BE49-F238E27FC236}">
                <a16:creationId xmlns:a16="http://schemas.microsoft.com/office/drawing/2014/main" id="{988020C8-5DF3-4BD2-9B99-C5DB7D1A8BDA}"/>
              </a:ext>
            </a:extLst>
          </p:cNvPr>
          <p:cNvSpPr txBox="1"/>
          <p:nvPr/>
        </p:nvSpPr>
        <p:spPr>
          <a:xfrm>
            <a:off x="678951" y="1043210"/>
            <a:ext cx="1964933" cy="35317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950" dirty="0">
                <a:solidFill>
                  <a:schemeClr val="tx2"/>
                </a:solidFill>
              </a:rPr>
              <a:t>Application PEP</a:t>
            </a:r>
          </a:p>
        </p:txBody>
      </p:sp>
      <p:sp>
        <p:nvSpPr>
          <p:cNvPr id="5" name="Google Shape;378;p51">
            <a:extLst>
              <a:ext uri="{FF2B5EF4-FFF2-40B4-BE49-F238E27FC236}">
                <a16:creationId xmlns:a16="http://schemas.microsoft.com/office/drawing/2014/main" id="{743A02AE-87E8-4085-5966-D38C7188F8D5}"/>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107</a:t>
            </a:fld>
            <a:endParaRPr/>
          </a:p>
        </p:txBody>
      </p:sp>
    </p:spTree>
    <p:extLst>
      <p:ext uri="{BB962C8B-B14F-4D97-AF65-F5344CB8AC3E}">
        <p14:creationId xmlns:p14="http://schemas.microsoft.com/office/powerpoint/2010/main" val="26632832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F1BDD-FFE4-42F0-A3EE-49D19D57F2F9}"/>
              </a:ext>
            </a:extLst>
          </p:cNvPr>
          <p:cNvSpPr>
            <a:spLocks noGrp="1"/>
          </p:cNvSpPr>
          <p:nvPr>
            <p:ph type="title"/>
          </p:nvPr>
        </p:nvSpPr>
        <p:spPr/>
        <p:txBody>
          <a:bodyPr/>
          <a:lstStyle/>
          <a:p>
            <a:r>
              <a:rPr lang="en-US" dirty="0"/>
              <a:t>Securing the Components of a System</a:t>
            </a:r>
          </a:p>
        </p:txBody>
      </p:sp>
      <p:grpSp>
        <p:nvGrpSpPr>
          <p:cNvPr id="12" name="Group 11">
            <a:extLst>
              <a:ext uri="{FF2B5EF4-FFF2-40B4-BE49-F238E27FC236}">
                <a16:creationId xmlns:a16="http://schemas.microsoft.com/office/drawing/2014/main" id="{9DE11399-D188-4E95-8021-87ED65CCCBC7}"/>
              </a:ext>
            </a:extLst>
          </p:cNvPr>
          <p:cNvGrpSpPr/>
          <p:nvPr/>
        </p:nvGrpSpPr>
        <p:grpSpPr>
          <a:xfrm>
            <a:off x="3216823" y="1261795"/>
            <a:ext cx="5455577" cy="3082247"/>
            <a:chOff x="2458948" y="1458931"/>
            <a:chExt cx="7274103" cy="4109663"/>
          </a:xfrm>
        </p:grpSpPr>
        <p:sp>
          <p:nvSpPr>
            <p:cNvPr id="3" name="Rectangle: Rounded Corners 2">
              <a:extLst>
                <a:ext uri="{FF2B5EF4-FFF2-40B4-BE49-F238E27FC236}">
                  <a16:creationId xmlns:a16="http://schemas.microsoft.com/office/drawing/2014/main" id="{C15DFF03-919A-4D10-868F-D7069FF97318}"/>
                </a:ext>
              </a:extLst>
            </p:cNvPr>
            <p:cNvSpPr/>
            <p:nvPr/>
          </p:nvSpPr>
          <p:spPr>
            <a:xfrm>
              <a:off x="2458948" y="1458931"/>
              <a:ext cx="7274103" cy="4109663"/>
            </a:xfrm>
            <a:prstGeom prst="roundRect">
              <a:avLst/>
            </a:prstGeom>
            <a:solidFill>
              <a:schemeClr val="accent1">
                <a:lumMod val="75000"/>
              </a:schemeClr>
            </a:solidFill>
            <a:ln w="9525" cap="rnd" cmpd="sng" algn="ctr">
              <a:solidFill>
                <a:schemeClr val="accent1">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r>
                <a:rPr lang="en-US" sz="900" dirty="0">
                  <a:solidFill>
                    <a:srgbClr val="FFFFFF"/>
                  </a:solidFill>
                </a:rPr>
                <a:t>High-Level “Wrapping” Component</a:t>
              </a:r>
            </a:p>
          </p:txBody>
        </p:sp>
        <p:sp>
          <p:nvSpPr>
            <p:cNvPr id="5" name="Rectangle: Rounded Corners 4">
              <a:extLst>
                <a:ext uri="{FF2B5EF4-FFF2-40B4-BE49-F238E27FC236}">
                  <a16:creationId xmlns:a16="http://schemas.microsoft.com/office/drawing/2014/main" id="{FBB2149A-6069-4A8A-8247-E03BB2767A1C}"/>
                </a:ext>
              </a:extLst>
            </p:cNvPr>
            <p:cNvSpPr/>
            <p:nvPr/>
          </p:nvSpPr>
          <p:spPr>
            <a:xfrm>
              <a:off x="2661006" y="2157573"/>
              <a:ext cx="3236360" cy="1900719"/>
            </a:xfrm>
            <a:prstGeom prst="roundRect">
              <a:avLst/>
            </a:prstGeom>
            <a:solidFill>
              <a:schemeClr val="accent1">
                <a:lumMod val="10000"/>
                <a:lumOff val="90000"/>
              </a:schemeClr>
            </a:solidFill>
            <a:ln w="9525" cap="rnd" cmpd="sng" algn="ctr">
              <a:solidFill>
                <a:schemeClr val="accent1">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r>
                <a:rPr lang="en-US" sz="900" dirty="0">
                  <a:solidFill>
                    <a:schemeClr val="bg2">
                      <a:lumMod val="10000"/>
                    </a:schemeClr>
                  </a:solidFill>
                </a:rPr>
                <a:t>Subcomponent A</a:t>
              </a:r>
            </a:p>
          </p:txBody>
        </p:sp>
        <p:sp>
          <p:nvSpPr>
            <p:cNvPr id="6" name="Rectangle: Rounded Corners 5">
              <a:extLst>
                <a:ext uri="{FF2B5EF4-FFF2-40B4-BE49-F238E27FC236}">
                  <a16:creationId xmlns:a16="http://schemas.microsoft.com/office/drawing/2014/main" id="{94E41675-C27E-4EAE-A1E9-F6CCC080B31A}"/>
                </a:ext>
              </a:extLst>
            </p:cNvPr>
            <p:cNvSpPr/>
            <p:nvPr/>
          </p:nvSpPr>
          <p:spPr>
            <a:xfrm>
              <a:off x="6197028" y="2977793"/>
              <a:ext cx="3236360" cy="1900719"/>
            </a:xfrm>
            <a:prstGeom prst="roundRect">
              <a:avLst/>
            </a:prstGeom>
            <a:solidFill>
              <a:schemeClr val="accent1">
                <a:lumMod val="10000"/>
                <a:lumOff val="90000"/>
              </a:schemeClr>
            </a:solidFill>
            <a:ln w="9525" cap="rnd" cmpd="sng" algn="ctr">
              <a:solidFill>
                <a:schemeClr val="accent1">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r>
                <a:rPr lang="en-US" sz="900" dirty="0">
                  <a:solidFill>
                    <a:schemeClr val="bg2">
                      <a:lumMod val="10000"/>
                    </a:schemeClr>
                  </a:solidFill>
                </a:rPr>
                <a:t>Subcomponent B</a:t>
              </a:r>
            </a:p>
          </p:txBody>
        </p:sp>
        <p:sp>
          <p:nvSpPr>
            <p:cNvPr id="7" name="Rectangle: Rounded Corners 6">
              <a:extLst>
                <a:ext uri="{FF2B5EF4-FFF2-40B4-BE49-F238E27FC236}">
                  <a16:creationId xmlns:a16="http://schemas.microsoft.com/office/drawing/2014/main" id="{9456C766-3BE8-4C6D-A6D8-0C2050310377}"/>
                </a:ext>
              </a:extLst>
            </p:cNvPr>
            <p:cNvSpPr/>
            <p:nvPr/>
          </p:nvSpPr>
          <p:spPr>
            <a:xfrm>
              <a:off x="2849218" y="2570679"/>
              <a:ext cx="1352912" cy="814227"/>
            </a:xfrm>
            <a:prstGeom prst="roundRect">
              <a:avLst/>
            </a:prstGeom>
            <a:solidFill>
              <a:schemeClr val="accent1"/>
            </a:solidFill>
            <a:ln w="9525" cap="rnd" cmpd="sng" algn="ctr">
              <a:solidFill>
                <a:schemeClr val="accent1">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Subcomponent A1</a:t>
              </a:r>
            </a:p>
          </p:txBody>
        </p:sp>
        <p:sp>
          <p:nvSpPr>
            <p:cNvPr id="9" name="Rectangle: Rounded Corners 8">
              <a:extLst>
                <a:ext uri="{FF2B5EF4-FFF2-40B4-BE49-F238E27FC236}">
                  <a16:creationId xmlns:a16="http://schemas.microsoft.com/office/drawing/2014/main" id="{1395A264-C7EF-4ADE-B23F-5EC6A1321FA2}"/>
                </a:ext>
              </a:extLst>
            </p:cNvPr>
            <p:cNvSpPr/>
            <p:nvPr/>
          </p:nvSpPr>
          <p:spPr>
            <a:xfrm>
              <a:off x="4373292" y="2977792"/>
              <a:ext cx="1352912" cy="814227"/>
            </a:xfrm>
            <a:prstGeom prst="roundRect">
              <a:avLst/>
            </a:prstGeom>
            <a:solidFill>
              <a:schemeClr val="accent1"/>
            </a:solidFill>
            <a:ln w="9525" cap="rnd" cmpd="sng" algn="ctr">
              <a:solidFill>
                <a:schemeClr val="accent1">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Subcomponent A2</a:t>
              </a:r>
            </a:p>
          </p:txBody>
        </p:sp>
        <p:sp>
          <p:nvSpPr>
            <p:cNvPr id="10" name="Rectangle: Rounded Corners 9">
              <a:extLst>
                <a:ext uri="{FF2B5EF4-FFF2-40B4-BE49-F238E27FC236}">
                  <a16:creationId xmlns:a16="http://schemas.microsoft.com/office/drawing/2014/main" id="{03087FE5-5A57-46FF-B7EF-5D45769CE5C5}"/>
                </a:ext>
              </a:extLst>
            </p:cNvPr>
            <p:cNvSpPr/>
            <p:nvPr/>
          </p:nvSpPr>
          <p:spPr>
            <a:xfrm>
              <a:off x="6462296" y="3792019"/>
              <a:ext cx="1352912" cy="814227"/>
            </a:xfrm>
            <a:prstGeom prst="roundRect">
              <a:avLst/>
            </a:prstGeom>
            <a:solidFill>
              <a:schemeClr val="accent1"/>
            </a:solidFill>
            <a:ln w="9525" cap="rnd" cmpd="sng" algn="ctr">
              <a:solidFill>
                <a:schemeClr val="accent1">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Subcomponent B1</a:t>
              </a:r>
            </a:p>
          </p:txBody>
        </p:sp>
        <p:sp>
          <p:nvSpPr>
            <p:cNvPr id="11" name="Rectangle: Rounded Corners 10">
              <a:extLst>
                <a:ext uri="{FF2B5EF4-FFF2-40B4-BE49-F238E27FC236}">
                  <a16:creationId xmlns:a16="http://schemas.microsoft.com/office/drawing/2014/main" id="{6A31960A-F977-4C1C-A1DA-A1EE0671B2A0}"/>
                </a:ext>
              </a:extLst>
            </p:cNvPr>
            <p:cNvSpPr/>
            <p:nvPr/>
          </p:nvSpPr>
          <p:spPr>
            <a:xfrm>
              <a:off x="7940210" y="3244065"/>
              <a:ext cx="1352912" cy="814227"/>
            </a:xfrm>
            <a:prstGeom prst="roundRect">
              <a:avLst/>
            </a:prstGeom>
            <a:solidFill>
              <a:schemeClr val="accent1"/>
            </a:solidFill>
            <a:ln w="9525" cap="rnd" cmpd="sng" algn="ctr">
              <a:solidFill>
                <a:schemeClr val="accent1">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Subcomponent B2</a:t>
              </a:r>
            </a:p>
          </p:txBody>
        </p:sp>
      </p:grpSp>
      <p:sp>
        <p:nvSpPr>
          <p:cNvPr id="13" name="Shape 85">
            <a:extLst>
              <a:ext uri="{FF2B5EF4-FFF2-40B4-BE49-F238E27FC236}">
                <a16:creationId xmlns:a16="http://schemas.microsoft.com/office/drawing/2014/main" id="{F8A71A90-37A3-42B3-9BC4-BB554ECD8322}"/>
              </a:ext>
            </a:extLst>
          </p:cNvPr>
          <p:cNvSpPr txBox="1">
            <a:spLocks/>
          </p:cNvSpPr>
          <p:nvPr/>
        </p:nvSpPr>
        <p:spPr>
          <a:xfrm>
            <a:off x="340059" y="1181635"/>
            <a:ext cx="2586519" cy="3448689"/>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marL="75438" lvl="1" indent="0">
              <a:lnSpc>
                <a:spcPct val="100000"/>
              </a:lnSpc>
              <a:spcAft>
                <a:spcPts val="450"/>
              </a:spcAft>
              <a:buClrTx/>
              <a:buSzPct val="100000"/>
              <a:buNone/>
              <a:defRPr sz="1800"/>
            </a:pPr>
            <a:r>
              <a:rPr lang="en-US" sz="1350" dirty="0"/>
              <a:t>Key Concepts:</a:t>
            </a:r>
          </a:p>
          <a:p>
            <a:pPr marL="289751" lvl="1" indent="-214313">
              <a:lnSpc>
                <a:spcPct val="100000"/>
              </a:lnSpc>
              <a:spcAft>
                <a:spcPts val="450"/>
              </a:spcAft>
              <a:buClrTx/>
              <a:buSzPct val="100000"/>
              <a:defRPr sz="1800"/>
            </a:pPr>
            <a:r>
              <a:rPr lang="en-US" sz="1350" dirty="0"/>
              <a:t>A larger system is only as secure as the components that compose it</a:t>
            </a:r>
          </a:p>
          <a:p>
            <a:pPr marL="289751" lvl="1" indent="-214313">
              <a:lnSpc>
                <a:spcPct val="100000"/>
              </a:lnSpc>
              <a:spcAft>
                <a:spcPts val="450"/>
              </a:spcAft>
              <a:buClrTx/>
              <a:buSzPct val="100000"/>
              <a:defRPr sz="1800"/>
            </a:pPr>
            <a:r>
              <a:rPr lang="en-US" sz="1350" dirty="0"/>
              <a:t>Follow Zero Trust principles and policies in the build of those subcomponents</a:t>
            </a:r>
          </a:p>
          <a:p>
            <a:pPr marL="289751" lvl="1" indent="-214313">
              <a:lnSpc>
                <a:spcPct val="100000"/>
              </a:lnSpc>
              <a:spcAft>
                <a:spcPts val="450"/>
              </a:spcAft>
              <a:buClrTx/>
              <a:buSzPct val="100000"/>
              <a:defRPr sz="1800"/>
            </a:pPr>
            <a:r>
              <a:rPr lang="en-US" sz="1350" dirty="0"/>
              <a:t>Use frameworks that ensure Zero Trust to the lowest levels of granularity</a:t>
            </a:r>
          </a:p>
          <a:p>
            <a:pPr marL="289751" lvl="1" indent="-214313">
              <a:lnSpc>
                <a:spcPct val="100000"/>
              </a:lnSpc>
              <a:spcAft>
                <a:spcPts val="450"/>
              </a:spcAft>
              <a:buClrTx/>
              <a:buSzPct val="100000"/>
              <a:defRPr sz="1800"/>
            </a:pPr>
            <a:r>
              <a:rPr lang="en-US" sz="1350" dirty="0"/>
              <a:t>The sum of the secure parts make up the secure “whole”</a:t>
            </a:r>
          </a:p>
          <a:p>
            <a:pPr marL="289751" lvl="1" indent="-214313">
              <a:lnSpc>
                <a:spcPct val="100000"/>
              </a:lnSpc>
              <a:spcAft>
                <a:spcPts val="450"/>
              </a:spcAft>
              <a:buClrTx/>
              <a:buSzPct val="100000"/>
              <a:defRPr sz="1800"/>
            </a:pPr>
            <a:r>
              <a:rPr lang="en-US" sz="1350" dirty="0"/>
              <a:t>Result should be a set of reusable components that are “secure by design”</a:t>
            </a:r>
          </a:p>
        </p:txBody>
      </p:sp>
      <p:sp>
        <p:nvSpPr>
          <p:cNvPr id="8" name="Google Shape;378;p51">
            <a:extLst>
              <a:ext uri="{FF2B5EF4-FFF2-40B4-BE49-F238E27FC236}">
                <a16:creationId xmlns:a16="http://schemas.microsoft.com/office/drawing/2014/main" id="{068A3187-2D76-D81C-D490-73DE8B6AE0F8}"/>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108</a:t>
            </a:fld>
            <a:endParaRPr/>
          </a:p>
        </p:txBody>
      </p:sp>
    </p:spTree>
    <p:extLst>
      <p:ext uri="{BB962C8B-B14F-4D97-AF65-F5344CB8AC3E}">
        <p14:creationId xmlns:p14="http://schemas.microsoft.com/office/powerpoint/2010/main" val="292990575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035538-7118-4F60-A04F-F98E64144AFB}"/>
              </a:ext>
            </a:extLst>
          </p:cNvPr>
          <p:cNvSpPr>
            <a:spLocks noGrp="1"/>
          </p:cNvSpPr>
          <p:nvPr>
            <p:ph type="title"/>
          </p:nvPr>
        </p:nvSpPr>
        <p:spPr>
          <a:xfrm>
            <a:off x="472501" y="1195508"/>
            <a:ext cx="3046676" cy="2752484"/>
          </a:xfrm>
        </p:spPr>
        <p:txBody>
          <a:bodyPr/>
          <a:lstStyle/>
          <a:p>
            <a:r>
              <a:rPr lang="en-US" dirty="0"/>
              <a:t>What Makes a “Good” PEP?</a:t>
            </a:r>
          </a:p>
        </p:txBody>
      </p:sp>
      <p:sp>
        <p:nvSpPr>
          <p:cNvPr id="4" name="Shape 85">
            <a:extLst>
              <a:ext uri="{FF2B5EF4-FFF2-40B4-BE49-F238E27FC236}">
                <a16:creationId xmlns:a16="http://schemas.microsoft.com/office/drawing/2014/main" id="{DE939D3F-641A-4422-BB4C-B7BF1972366B}"/>
              </a:ext>
            </a:extLst>
          </p:cNvPr>
          <p:cNvSpPr txBox="1">
            <a:spLocks/>
          </p:cNvSpPr>
          <p:nvPr/>
        </p:nvSpPr>
        <p:spPr>
          <a:xfrm>
            <a:off x="4572000" y="1639706"/>
            <a:ext cx="3703834" cy="1864089"/>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marL="289751" lvl="1" indent="-214313">
              <a:lnSpc>
                <a:spcPct val="100000"/>
              </a:lnSpc>
              <a:spcAft>
                <a:spcPts val="450"/>
              </a:spcAft>
              <a:buClrTx/>
              <a:buSzPct val="100000"/>
              <a:defRPr sz="1800"/>
            </a:pPr>
            <a:r>
              <a:rPr lang="en-US" sz="1350" dirty="0"/>
              <a:t>Must be able to enforce identity-centric and context-aware policy model as managed by the PDP (requires integration with the PDP)</a:t>
            </a:r>
          </a:p>
          <a:p>
            <a:pPr marL="289751" lvl="1" indent="-214313">
              <a:lnSpc>
                <a:spcPct val="100000"/>
              </a:lnSpc>
              <a:spcAft>
                <a:spcPts val="450"/>
              </a:spcAft>
              <a:buClrTx/>
              <a:buSzPct val="100000"/>
              <a:defRPr sz="1800"/>
            </a:pPr>
            <a:r>
              <a:rPr lang="en-US" sz="1350" dirty="0"/>
              <a:t>When changes to policy occur within the PDP, must be able to respond automatically and dynamically</a:t>
            </a:r>
          </a:p>
          <a:p>
            <a:pPr marL="289751" lvl="1" indent="-214313">
              <a:lnSpc>
                <a:spcPct val="100000"/>
              </a:lnSpc>
              <a:spcAft>
                <a:spcPts val="450"/>
              </a:spcAft>
              <a:buClrTx/>
              <a:buSzPct val="100000"/>
              <a:defRPr sz="1800"/>
            </a:pPr>
            <a:r>
              <a:rPr lang="en-US" sz="1350" dirty="0"/>
              <a:t>Maintain controlled and secure integration with the PDP</a:t>
            </a:r>
          </a:p>
        </p:txBody>
      </p:sp>
      <p:sp>
        <p:nvSpPr>
          <p:cNvPr id="2" name="Google Shape;378;p51">
            <a:extLst>
              <a:ext uri="{FF2B5EF4-FFF2-40B4-BE49-F238E27FC236}">
                <a16:creationId xmlns:a16="http://schemas.microsoft.com/office/drawing/2014/main" id="{4DB819B8-6B43-8E88-998C-3483E2B83A67}"/>
              </a:ext>
            </a:extLst>
          </p:cNvPr>
          <p:cNvSpPr txBox="1">
            <a:spLocks/>
          </p:cNvSpPr>
          <p:nvPr/>
        </p:nvSpPr>
        <p:spPr>
          <a:xfrm>
            <a:off x="8556784" y="4749851"/>
            <a:ext cx="548700" cy="393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109</a:t>
            </a:fld>
            <a:endParaRPr lang="en"/>
          </a:p>
        </p:txBody>
      </p:sp>
    </p:spTree>
    <p:extLst>
      <p:ext uri="{BB962C8B-B14F-4D97-AF65-F5344CB8AC3E}">
        <p14:creationId xmlns:p14="http://schemas.microsoft.com/office/powerpoint/2010/main" val="21474370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How Software Engineers Think About Security (Sometimes)</a:t>
            </a:r>
            <a:endParaRPr dirty="0">
              <a:solidFill>
                <a:schemeClr val="dk1"/>
              </a:solidFill>
            </a:endParaRP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pic>
        <p:nvPicPr>
          <p:cNvPr id="3" name="Graphic 2" descr="Lost with solid fill">
            <a:extLst>
              <a:ext uri="{FF2B5EF4-FFF2-40B4-BE49-F238E27FC236}">
                <a16:creationId xmlns:a16="http://schemas.microsoft.com/office/drawing/2014/main" id="{010E0D1B-0E62-F03D-2F6C-697265D8E2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5758" y="1335365"/>
            <a:ext cx="914400" cy="914400"/>
          </a:xfrm>
          <a:prstGeom prst="rect">
            <a:avLst/>
          </a:prstGeom>
        </p:spPr>
      </p:pic>
      <p:sp>
        <p:nvSpPr>
          <p:cNvPr id="4" name="TextBox 3">
            <a:extLst>
              <a:ext uri="{FF2B5EF4-FFF2-40B4-BE49-F238E27FC236}">
                <a16:creationId xmlns:a16="http://schemas.microsoft.com/office/drawing/2014/main" id="{CBF9D4FD-1033-6F93-42E4-31584F53FD12}"/>
              </a:ext>
            </a:extLst>
          </p:cNvPr>
          <p:cNvSpPr txBox="1"/>
          <p:nvPr/>
        </p:nvSpPr>
        <p:spPr>
          <a:xfrm>
            <a:off x="1198904" y="1125200"/>
            <a:ext cx="5924550" cy="2893100"/>
          </a:xfrm>
          <a:prstGeom prst="rect">
            <a:avLst/>
          </a:prstGeom>
          <a:noFill/>
        </p:spPr>
        <p:txBody>
          <a:bodyPr wrap="square" rtlCol="0">
            <a:spAutoFit/>
          </a:bodyPr>
          <a:lstStyle/>
          <a:p>
            <a:r>
              <a:rPr lang="en-US" dirty="0"/>
              <a:t>At times as engineers we might try to rely on “security by obscurity”</a:t>
            </a:r>
          </a:p>
          <a:p>
            <a:endParaRPr lang="en-US" dirty="0"/>
          </a:p>
          <a:p>
            <a:r>
              <a:rPr lang="en-US" dirty="0"/>
              <a:t>Instead of explicitly implementing specific practices built to make our systems more secure, we’ll hope that vulnerabilities are “buried” deep enough in the codebase that an attacker would have difficulty finding and exploiting them</a:t>
            </a:r>
          </a:p>
          <a:p>
            <a:endParaRPr lang="en-US" dirty="0"/>
          </a:p>
          <a:p>
            <a:r>
              <a:rPr lang="en-US" dirty="0"/>
              <a:t>This might work for a human attempting manual attacks – however, in modern software engineering, attackers leverage massive amounts of processing power in a “brute force” manner to automate discovery and exploitation!</a:t>
            </a:r>
          </a:p>
          <a:p>
            <a:endParaRPr lang="en-US" dirty="0"/>
          </a:p>
          <a:p>
            <a:endParaRPr lang="en-US" dirty="0"/>
          </a:p>
        </p:txBody>
      </p:sp>
      <p:pic>
        <p:nvPicPr>
          <p:cNvPr id="6" name="Picture 5" descr="Programming data on computer monitor">
            <a:extLst>
              <a:ext uri="{FF2B5EF4-FFF2-40B4-BE49-F238E27FC236}">
                <a16:creationId xmlns:a16="http://schemas.microsoft.com/office/drawing/2014/main" id="{EE4CFF1A-2565-A61E-6A03-4824E9647892}"/>
              </a:ext>
            </a:extLst>
          </p:cNvPr>
          <p:cNvPicPr>
            <a:picLocks noChangeAspect="1"/>
          </p:cNvPicPr>
          <p:nvPr/>
        </p:nvPicPr>
        <p:blipFill>
          <a:blip r:embed="rId5"/>
          <a:stretch>
            <a:fillRect/>
          </a:stretch>
        </p:blipFill>
        <p:spPr>
          <a:xfrm>
            <a:off x="6421679" y="3552824"/>
            <a:ext cx="1959546" cy="1306045"/>
          </a:xfrm>
          <a:prstGeom prst="rect">
            <a:avLst/>
          </a:prstGeom>
        </p:spPr>
      </p:pic>
    </p:spTree>
    <p:extLst>
      <p:ext uri="{BB962C8B-B14F-4D97-AF65-F5344CB8AC3E}">
        <p14:creationId xmlns:p14="http://schemas.microsoft.com/office/powerpoint/2010/main" val="95805344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554FF7-7B31-4B8A-9BB6-39246ADC17D5}"/>
              </a:ext>
            </a:extLst>
          </p:cNvPr>
          <p:cNvSpPr>
            <a:spLocks noGrp="1"/>
          </p:cNvSpPr>
          <p:nvPr>
            <p:ph type="title"/>
          </p:nvPr>
        </p:nvSpPr>
        <p:spPr/>
        <p:txBody>
          <a:bodyPr/>
          <a:lstStyle/>
          <a:p>
            <a:r>
              <a:rPr lang="en-US" dirty="0"/>
              <a:t>What Makes a “Good” PEP?</a:t>
            </a:r>
          </a:p>
        </p:txBody>
      </p:sp>
      <p:sp>
        <p:nvSpPr>
          <p:cNvPr id="4" name="Rectangle: Rounded Corners 3">
            <a:extLst>
              <a:ext uri="{FF2B5EF4-FFF2-40B4-BE49-F238E27FC236}">
                <a16:creationId xmlns:a16="http://schemas.microsoft.com/office/drawing/2014/main" id="{972D2E9F-3058-48FE-BDAC-C639DFC9EEBA}"/>
              </a:ext>
            </a:extLst>
          </p:cNvPr>
          <p:cNvSpPr/>
          <p:nvPr/>
        </p:nvSpPr>
        <p:spPr>
          <a:xfrm>
            <a:off x="1776143" y="1762660"/>
            <a:ext cx="1995755" cy="809090"/>
          </a:xfrm>
          <a:prstGeom prst="roundRect">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rgbClr val="FFFFFF"/>
                </a:solidFill>
              </a:rPr>
              <a:t>PDP</a:t>
            </a:r>
          </a:p>
        </p:txBody>
      </p:sp>
      <p:sp>
        <p:nvSpPr>
          <p:cNvPr id="5" name="Rectangle: Rounded Corners 4">
            <a:extLst>
              <a:ext uri="{FF2B5EF4-FFF2-40B4-BE49-F238E27FC236}">
                <a16:creationId xmlns:a16="http://schemas.microsoft.com/office/drawing/2014/main" id="{76C94391-7B4F-4D76-AA78-D396B576F289}"/>
              </a:ext>
            </a:extLst>
          </p:cNvPr>
          <p:cNvSpPr/>
          <p:nvPr/>
        </p:nvSpPr>
        <p:spPr>
          <a:xfrm>
            <a:off x="5372101" y="1756560"/>
            <a:ext cx="1995755" cy="809090"/>
          </a:xfrm>
          <a:prstGeom prst="roundRect">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rgbClr val="FFFFFF"/>
                </a:solidFill>
              </a:rPr>
              <a:t>PEP</a:t>
            </a:r>
          </a:p>
        </p:txBody>
      </p:sp>
      <p:sp>
        <p:nvSpPr>
          <p:cNvPr id="6" name="Arrow: Left-Right 5">
            <a:extLst>
              <a:ext uri="{FF2B5EF4-FFF2-40B4-BE49-F238E27FC236}">
                <a16:creationId xmlns:a16="http://schemas.microsoft.com/office/drawing/2014/main" id="{03282A09-14EA-40BF-8B6F-472AEA4CD5B6}"/>
              </a:ext>
            </a:extLst>
          </p:cNvPr>
          <p:cNvSpPr/>
          <p:nvPr/>
        </p:nvSpPr>
        <p:spPr>
          <a:xfrm>
            <a:off x="3979951" y="1984840"/>
            <a:ext cx="1184099" cy="352532"/>
          </a:xfrm>
          <a:prstGeom prst="leftRight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8" name="Shape 85">
            <a:extLst>
              <a:ext uri="{FF2B5EF4-FFF2-40B4-BE49-F238E27FC236}">
                <a16:creationId xmlns:a16="http://schemas.microsoft.com/office/drawing/2014/main" id="{DA70308F-89B5-41E3-AAFD-B7865445F003}"/>
              </a:ext>
            </a:extLst>
          </p:cNvPr>
          <p:cNvSpPr txBox="1">
            <a:spLocks/>
          </p:cNvSpPr>
          <p:nvPr/>
        </p:nvSpPr>
        <p:spPr>
          <a:xfrm>
            <a:off x="1030624" y="2988446"/>
            <a:ext cx="7082750" cy="1473107"/>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marL="289751" lvl="1" indent="-214313">
              <a:lnSpc>
                <a:spcPct val="100000"/>
              </a:lnSpc>
              <a:spcAft>
                <a:spcPts val="450"/>
              </a:spcAft>
              <a:buClrTx/>
              <a:buSzPct val="100000"/>
              <a:defRPr sz="1800"/>
            </a:pPr>
            <a:r>
              <a:rPr lang="en-US" sz="1350" dirty="0"/>
              <a:t>PEP is programmatically driven by PDP</a:t>
            </a:r>
          </a:p>
          <a:p>
            <a:pPr marL="289751" lvl="1" indent="-214313">
              <a:lnSpc>
                <a:spcPct val="100000"/>
              </a:lnSpc>
              <a:spcAft>
                <a:spcPts val="450"/>
              </a:spcAft>
              <a:buClrTx/>
              <a:buSzPct val="100000"/>
              <a:defRPr sz="1800"/>
            </a:pPr>
            <a:r>
              <a:rPr lang="en-US" sz="1350" dirty="0"/>
              <a:t>PEP can receive ongoing updates from the PDP</a:t>
            </a:r>
          </a:p>
          <a:p>
            <a:pPr marL="289751" lvl="1" indent="-214313">
              <a:lnSpc>
                <a:spcPct val="100000"/>
              </a:lnSpc>
              <a:spcAft>
                <a:spcPts val="450"/>
              </a:spcAft>
              <a:buClrTx/>
              <a:buSzPct val="100000"/>
              <a:defRPr sz="1800"/>
            </a:pPr>
            <a:r>
              <a:rPr lang="en-US" sz="1350" dirty="0"/>
              <a:t>PEP can respond dynamically, automatically adjusting policies as required based on identity and context-aware policy detail</a:t>
            </a:r>
          </a:p>
          <a:p>
            <a:pPr marL="289751" lvl="1" indent="-214313">
              <a:lnSpc>
                <a:spcPct val="100000"/>
              </a:lnSpc>
              <a:spcAft>
                <a:spcPts val="450"/>
              </a:spcAft>
              <a:buClrTx/>
              <a:buSzPct val="100000"/>
              <a:defRPr sz="1800"/>
            </a:pPr>
            <a:r>
              <a:rPr lang="en-US" sz="1350" dirty="0"/>
              <a:t>The good news: leveraging BCG platforms like SMP and the Enterprise Cloud provide you with effective PEPs “out-of-the-box”</a:t>
            </a:r>
          </a:p>
        </p:txBody>
      </p:sp>
      <p:sp>
        <p:nvSpPr>
          <p:cNvPr id="7" name="Google Shape;378;p51">
            <a:extLst>
              <a:ext uri="{FF2B5EF4-FFF2-40B4-BE49-F238E27FC236}">
                <a16:creationId xmlns:a16="http://schemas.microsoft.com/office/drawing/2014/main" id="{8D92A219-35DA-9510-4AC7-243E3E568E21}"/>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110</a:t>
            </a:fld>
            <a:endParaRPr/>
          </a:p>
        </p:txBody>
      </p:sp>
    </p:spTree>
    <p:extLst>
      <p:ext uri="{BB962C8B-B14F-4D97-AF65-F5344CB8AC3E}">
        <p14:creationId xmlns:p14="http://schemas.microsoft.com/office/powerpoint/2010/main" val="185132456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F48985-7F0F-4C9C-AFB6-45550188A61A}"/>
              </a:ext>
            </a:extLst>
          </p:cNvPr>
          <p:cNvSpPr>
            <a:spLocks noGrp="1"/>
          </p:cNvSpPr>
          <p:nvPr>
            <p:ph type="title"/>
          </p:nvPr>
        </p:nvSpPr>
        <p:spPr/>
        <p:txBody>
          <a:bodyPr/>
          <a:lstStyle/>
          <a:p>
            <a:r>
              <a:rPr lang="en-US" dirty="0"/>
              <a:t>Typical Deployment Models</a:t>
            </a:r>
          </a:p>
        </p:txBody>
      </p:sp>
      <p:sp>
        <p:nvSpPr>
          <p:cNvPr id="4" name="Shape 85">
            <a:extLst>
              <a:ext uri="{FF2B5EF4-FFF2-40B4-BE49-F238E27FC236}">
                <a16:creationId xmlns:a16="http://schemas.microsoft.com/office/drawing/2014/main" id="{E0A3C594-4ADA-40B6-9832-57E53EB9CA1D}"/>
              </a:ext>
            </a:extLst>
          </p:cNvPr>
          <p:cNvSpPr txBox="1">
            <a:spLocks/>
          </p:cNvSpPr>
          <p:nvPr/>
        </p:nvSpPr>
        <p:spPr>
          <a:xfrm>
            <a:off x="4356243" y="2010827"/>
            <a:ext cx="3703834" cy="1121846"/>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marL="289751" lvl="1" indent="-214313">
              <a:lnSpc>
                <a:spcPct val="100000"/>
              </a:lnSpc>
              <a:spcAft>
                <a:spcPts val="450"/>
              </a:spcAft>
              <a:buClrTx/>
              <a:buSzPct val="100000"/>
              <a:defRPr sz="1800"/>
            </a:pPr>
            <a:r>
              <a:rPr lang="en-US" sz="1350" dirty="0"/>
              <a:t>Resource-Based Deployment Model</a:t>
            </a:r>
          </a:p>
          <a:p>
            <a:pPr marL="289751" lvl="1" indent="-214313">
              <a:lnSpc>
                <a:spcPct val="100000"/>
              </a:lnSpc>
              <a:spcAft>
                <a:spcPts val="450"/>
              </a:spcAft>
              <a:buClrTx/>
              <a:buSzPct val="100000"/>
              <a:defRPr sz="1800"/>
            </a:pPr>
            <a:r>
              <a:rPr lang="en-US" sz="1350" dirty="0"/>
              <a:t>Enclave-Based Deployment Model</a:t>
            </a:r>
          </a:p>
          <a:p>
            <a:pPr marL="289751" lvl="1" indent="-214313">
              <a:lnSpc>
                <a:spcPct val="100000"/>
              </a:lnSpc>
              <a:spcAft>
                <a:spcPts val="450"/>
              </a:spcAft>
              <a:buClrTx/>
              <a:buSzPct val="100000"/>
              <a:defRPr sz="1800"/>
            </a:pPr>
            <a:r>
              <a:rPr lang="en-US" sz="1350" dirty="0"/>
              <a:t>Cloud-Routed Deployment Model</a:t>
            </a:r>
          </a:p>
          <a:p>
            <a:pPr marL="289751" lvl="1" indent="-214313">
              <a:lnSpc>
                <a:spcPct val="100000"/>
              </a:lnSpc>
              <a:spcAft>
                <a:spcPts val="450"/>
              </a:spcAft>
              <a:buClrTx/>
              <a:buSzPct val="100000"/>
              <a:defRPr sz="1800"/>
            </a:pPr>
            <a:r>
              <a:rPr lang="en-US" sz="1350" dirty="0" err="1"/>
              <a:t>Microsegmentation</a:t>
            </a:r>
            <a:r>
              <a:rPr lang="en-US" sz="1350" dirty="0"/>
              <a:t> Deployment Model</a:t>
            </a:r>
          </a:p>
        </p:txBody>
      </p:sp>
      <p:sp>
        <p:nvSpPr>
          <p:cNvPr id="2" name="Google Shape;378;p51">
            <a:extLst>
              <a:ext uri="{FF2B5EF4-FFF2-40B4-BE49-F238E27FC236}">
                <a16:creationId xmlns:a16="http://schemas.microsoft.com/office/drawing/2014/main" id="{86DFF183-C90A-4E88-5500-556D1F743EC7}"/>
              </a:ext>
            </a:extLst>
          </p:cNvPr>
          <p:cNvSpPr txBox="1">
            <a:spLocks/>
          </p:cNvSpPr>
          <p:nvPr/>
        </p:nvSpPr>
        <p:spPr>
          <a:xfrm>
            <a:off x="8556784" y="4749851"/>
            <a:ext cx="548700" cy="393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111</a:t>
            </a:fld>
            <a:endParaRPr lang="en"/>
          </a:p>
        </p:txBody>
      </p:sp>
    </p:spTree>
    <p:extLst>
      <p:ext uri="{BB962C8B-B14F-4D97-AF65-F5344CB8AC3E}">
        <p14:creationId xmlns:p14="http://schemas.microsoft.com/office/powerpoint/2010/main" val="42116395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EC7A57-9839-443F-9CD9-67D7589495B2}"/>
              </a:ext>
            </a:extLst>
          </p:cNvPr>
          <p:cNvSpPr>
            <a:spLocks noGrp="1"/>
          </p:cNvSpPr>
          <p:nvPr>
            <p:ph type="title"/>
          </p:nvPr>
        </p:nvSpPr>
        <p:spPr/>
        <p:txBody>
          <a:bodyPr/>
          <a:lstStyle/>
          <a:p>
            <a:r>
              <a:rPr lang="en-US" dirty="0"/>
              <a:t>Resource-Based Deployment Model</a:t>
            </a:r>
          </a:p>
        </p:txBody>
      </p:sp>
      <p:pic>
        <p:nvPicPr>
          <p:cNvPr id="5" name="Picture 4">
            <a:extLst>
              <a:ext uri="{FF2B5EF4-FFF2-40B4-BE49-F238E27FC236}">
                <a16:creationId xmlns:a16="http://schemas.microsoft.com/office/drawing/2014/main" id="{5808ADA1-30F3-4C21-A4A6-F50116F21C31}"/>
              </a:ext>
            </a:extLst>
          </p:cNvPr>
          <p:cNvPicPr>
            <a:picLocks noChangeAspect="1"/>
          </p:cNvPicPr>
          <p:nvPr/>
        </p:nvPicPr>
        <p:blipFill>
          <a:blip r:embed="rId2"/>
          <a:stretch>
            <a:fillRect/>
          </a:stretch>
        </p:blipFill>
        <p:spPr>
          <a:xfrm>
            <a:off x="2842287" y="1264261"/>
            <a:ext cx="5830114" cy="2614978"/>
          </a:xfrm>
          <a:prstGeom prst="rect">
            <a:avLst/>
          </a:prstGeom>
        </p:spPr>
      </p:pic>
      <p:sp>
        <p:nvSpPr>
          <p:cNvPr id="6" name="Shape 85">
            <a:extLst>
              <a:ext uri="{FF2B5EF4-FFF2-40B4-BE49-F238E27FC236}">
                <a16:creationId xmlns:a16="http://schemas.microsoft.com/office/drawing/2014/main" id="{A6D4442F-6DCE-4DB6-A3F7-9764E0A59A89}"/>
              </a:ext>
            </a:extLst>
          </p:cNvPr>
          <p:cNvSpPr txBox="1">
            <a:spLocks/>
          </p:cNvSpPr>
          <p:nvPr/>
        </p:nvSpPr>
        <p:spPr>
          <a:xfrm>
            <a:off x="255767" y="1522312"/>
            <a:ext cx="2586519" cy="2098875"/>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marL="289751" lvl="1" indent="-214313">
              <a:lnSpc>
                <a:spcPct val="100000"/>
              </a:lnSpc>
              <a:spcAft>
                <a:spcPts val="450"/>
              </a:spcAft>
              <a:buClrTx/>
              <a:buSzPct val="100000"/>
              <a:defRPr sz="1800"/>
            </a:pPr>
            <a:r>
              <a:rPr lang="en-US" sz="1350" dirty="0"/>
              <a:t>User Agent PEP on the device</a:t>
            </a:r>
          </a:p>
          <a:p>
            <a:pPr marL="289751" lvl="1" indent="-214313">
              <a:lnSpc>
                <a:spcPct val="100000"/>
              </a:lnSpc>
              <a:spcAft>
                <a:spcPts val="450"/>
              </a:spcAft>
              <a:buClrTx/>
              <a:buSzPct val="100000"/>
              <a:defRPr sz="1800"/>
            </a:pPr>
            <a:r>
              <a:rPr lang="en-US" sz="1350" dirty="0"/>
              <a:t>PEP that sits directly in front of a resource</a:t>
            </a:r>
          </a:p>
          <a:p>
            <a:pPr marL="289751" lvl="1" indent="-214313">
              <a:lnSpc>
                <a:spcPct val="100000"/>
              </a:lnSpc>
              <a:spcAft>
                <a:spcPts val="450"/>
              </a:spcAft>
              <a:buClrTx/>
              <a:buSzPct val="100000"/>
              <a:defRPr sz="1800"/>
            </a:pPr>
            <a:r>
              <a:rPr lang="en-US" sz="1350" dirty="0"/>
              <a:t>Implicit trust zone is the area that sits behind the PEP in which all contained resources are trusted equally</a:t>
            </a:r>
          </a:p>
          <a:p>
            <a:pPr marL="289751" lvl="1" indent="-214313">
              <a:lnSpc>
                <a:spcPct val="100000"/>
              </a:lnSpc>
              <a:spcAft>
                <a:spcPts val="450"/>
              </a:spcAft>
              <a:buClrTx/>
              <a:buSzPct val="100000"/>
              <a:defRPr sz="1800"/>
            </a:pPr>
            <a:r>
              <a:rPr lang="en-US" sz="1350" dirty="0"/>
              <a:t>Model helps to minimize size of any given zone</a:t>
            </a:r>
          </a:p>
        </p:txBody>
      </p:sp>
      <p:sp>
        <p:nvSpPr>
          <p:cNvPr id="7" name="TextBox 6">
            <a:extLst>
              <a:ext uri="{FF2B5EF4-FFF2-40B4-BE49-F238E27FC236}">
                <a16:creationId xmlns:a16="http://schemas.microsoft.com/office/drawing/2014/main" id="{670F04E2-554B-4860-B347-8293C1920C2D}"/>
              </a:ext>
            </a:extLst>
          </p:cNvPr>
          <p:cNvSpPr txBox="1"/>
          <p:nvPr/>
        </p:nvSpPr>
        <p:spPr>
          <a:xfrm>
            <a:off x="359791" y="3879238"/>
            <a:ext cx="792824" cy="35317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500" dirty="0">
                <a:solidFill>
                  <a:schemeClr val="tx2"/>
                </a:solidFill>
              </a:rPr>
              <a:t>Pros</a:t>
            </a:r>
          </a:p>
        </p:txBody>
      </p:sp>
      <p:cxnSp>
        <p:nvCxnSpPr>
          <p:cNvPr id="9" name="Straight Connector 8">
            <a:extLst>
              <a:ext uri="{FF2B5EF4-FFF2-40B4-BE49-F238E27FC236}">
                <a16:creationId xmlns:a16="http://schemas.microsoft.com/office/drawing/2014/main" id="{C735CC03-D07B-4E4C-A787-2FABB8AA94DD}"/>
              </a:ext>
            </a:extLst>
          </p:cNvPr>
          <p:cNvCxnSpPr>
            <a:cxnSpLocks/>
          </p:cNvCxnSpPr>
          <p:nvPr/>
        </p:nvCxnSpPr>
        <p:spPr>
          <a:xfrm>
            <a:off x="201829" y="3814279"/>
            <a:ext cx="8636516" cy="0"/>
          </a:xfrm>
          <a:prstGeom prst="line">
            <a:avLst/>
          </a:prstGeom>
          <a:ln w="15875" cap="rnd">
            <a:solidFill>
              <a:schemeClr val="tx1">
                <a:lumMod val="60000"/>
                <a:lumOff val="40000"/>
              </a:schemeClr>
            </a:solidFill>
            <a:prstDash val="dash"/>
            <a:roun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9D41527-8BCE-4FC9-B8F5-1FE9B3777144}"/>
              </a:ext>
            </a:extLst>
          </p:cNvPr>
          <p:cNvSpPr txBox="1"/>
          <p:nvPr/>
        </p:nvSpPr>
        <p:spPr>
          <a:xfrm>
            <a:off x="4572000" y="3976922"/>
            <a:ext cx="792824" cy="35317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500" dirty="0">
                <a:solidFill>
                  <a:schemeClr val="tx2"/>
                </a:solidFill>
              </a:rPr>
              <a:t>Cons</a:t>
            </a:r>
          </a:p>
        </p:txBody>
      </p:sp>
      <p:sp>
        <p:nvSpPr>
          <p:cNvPr id="12" name="Shape 85">
            <a:extLst>
              <a:ext uri="{FF2B5EF4-FFF2-40B4-BE49-F238E27FC236}">
                <a16:creationId xmlns:a16="http://schemas.microsoft.com/office/drawing/2014/main" id="{B20D2E28-8FAF-480F-A4B0-C117F14B4DE3}"/>
              </a:ext>
            </a:extLst>
          </p:cNvPr>
          <p:cNvSpPr txBox="1">
            <a:spLocks/>
          </p:cNvSpPr>
          <p:nvPr/>
        </p:nvSpPr>
        <p:spPr>
          <a:xfrm>
            <a:off x="1001928" y="3879238"/>
            <a:ext cx="3570073" cy="1183353"/>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marL="289751" lvl="1" indent="-214313">
              <a:lnSpc>
                <a:spcPct val="100000"/>
              </a:lnSpc>
              <a:spcAft>
                <a:spcPts val="450"/>
              </a:spcAft>
              <a:buClrTx/>
              <a:buSzPct val="100000"/>
              <a:defRPr sz="1800"/>
            </a:pPr>
            <a:r>
              <a:rPr lang="en-US" sz="1350" dirty="0"/>
              <a:t>More granular end-to-end control</a:t>
            </a:r>
          </a:p>
          <a:p>
            <a:pPr marL="289751" lvl="1" indent="-214313">
              <a:lnSpc>
                <a:spcPct val="100000"/>
              </a:lnSpc>
              <a:spcAft>
                <a:spcPts val="450"/>
              </a:spcAft>
              <a:buClrTx/>
              <a:buSzPct val="100000"/>
              <a:defRPr sz="1800"/>
            </a:pPr>
            <a:r>
              <a:rPr lang="en-US" sz="1350" dirty="0"/>
              <a:t>Compact implicit trust zone</a:t>
            </a:r>
          </a:p>
        </p:txBody>
      </p:sp>
      <p:sp>
        <p:nvSpPr>
          <p:cNvPr id="13" name="Shape 85">
            <a:extLst>
              <a:ext uri="{FF2B5EF4-FFF2-40B4-BE49-F238E27FC236}">
                <a16:creationId xmlns:a16="http://schemas.microsoft.com/office/drawing/2014/main" id="{05100B43-C652-4B11-9649-D73FCB03208B}"/>
              </a:ext>
            </a:extLst>
          </p:cNvPr>
          <p:cNvSpPr txBox="1">
            <a:spLocks/>
          </p:cNvSpPr>
          <p:nvPr/>
        </p:nvSpPr>
        <p:spPr>
          <a:xfrm>
            <a:off x="5268273" y="3882550"/>
            <a:ext cx="3570073" cy="1183353"/>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marL="289751" lvl="1" indent="-214313">
              <a:lnSpc>
                <a:spcPct val="100000"/>
              </a:lnSpc>
              <a:spcAft>
                <a:spcPts val="450"/>
              </a:spcAft>
              <a:buClrTx/>
              <a:buSzPct val="100000"/>
              <a:defRPr sz="1800"/>
            </a:pPr>
            <a:r>
              <a:rPr lang="en-US" sz="1350" dirty="0"/>
              <a:t>1-to-1 correlation between PEP and resource</a:t>
            </a:r>
          </a:p>
          <a:p>
            <a:pPr marL="289751" lvl="1" indent="-214313">
              <a:lnSpc>
                <a:spcPct val="100000"/>
              </a:lnSpc>
              <a:spcAft>
                <a:spcPts val="450"/>
              </a:spcAft>
              <a:buClrTx/>
              <a:buSzPct val="100000"/>
              <a:defRPr sz="1800"/>
            </a:pPr>
            <a:r>
              <a:rPr lang="en-US" sz="1350" dirty="0"/>
              <a:t>End-to-end secured conduit can obfuscate interaction between resources from inline security controls</a:t>
            </a:r>
          </a:p>
        </p:txBody>
      </p:sp>
      <p:sp>
        <p:nvSpPr>
          <p:cNvPr id="4" name="Google Shape;378;p51">
            <a:extLst>
              <a:ext uri="{FF2B5EF4-FFF2-40B4-BE49-F238E27FC236}">
                <a16:creationId xmlns:a16="http://schemas.microsoft.com/office/drawing/2014/main" id="{2E0998FC-F30C-7C83-FDAE-71BED96C8F9E}"/>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112</a:t>
            </a:fld>
            <a:endParaRPr/>
          </a:p>
        </p:txBody>
      </p:sp>
    </p:spTree>
    <p:extLst>
      <p:ext uri="{BB962C8B-B14F-4D97-AF65-F5344CB8AC3E}">
        <p14:creationId xmlns:p14="http://schemas.microsoft.com/office/powerpoint/2010/main" val="39324529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EC7A57-9839-443F-9CD9-67D7589495B2}"/>
              </a:ext>
            </a:extLst>
          </p:cNvPr>
          <p:cNvSpPr>
            <a:spLocks noGrp="1"/>
          </p:cNvSpPr>
          <p:nvPr>
            <p:ph type="title"/>
          </p:nvPr>
        </p:nvSpPr>
        <p:spPr/>
        <p:txBody>
          <a:bodyPr/>
          <a:lstStyle/>
          <a:p>
            <a:r>
              <a:rPr lang="en-US" dirty="0"/>
              <a:t>Enclave-Based Deployment Model</a:t>
            </a:r>
          </a:p>
        </p:txBody>
      </p:sp>
      <p:sp>
        <p:nvSpPr>
          <p:cNvPr id="6" name="Shape 85">
            <a:extLst>
              <a:ext uri="{FF2B5EF4-FFF2-40B4-BE49-F238E27FC236}">
                <a16:creationId xmlns:a16="http://schemas.microsoft.com/office/drawing/2014/main" id="{A6D4442F-6DCE-4DB6-A3F7-9764E0A59A89}"/>
              </a:ext>
            </a:extLst>
          </p:cNvPr>
          <p:cNvSpPr txBox="1">
            <a:spLocks/>
          </p:cNvSpPr>
          <p:nvPr/>
        </p:nvSpPr>
        <p:spPr>
          <a:xfrm>
            <a:off x="359792" y="1825836"/>
            <a:ext cx="2586519" cy="1190066"/>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marL="289751" lvl="1" indent="-214313">
              <a:lnSpc>
                <a:spcPct val="100000"/>
              </a:lnSpc>
              <a:spcAft>
                <a:spcPts val="450"/>
              </a:spcAft>
              <a:buClrTx/>
              <a:buSzPct val="100000"/>
              <a:defRPr sz="1800"/>
            </a:pPr>
            <a:r>
              <a:rPr lang="en-US" sz="1350" dirty="0"/>
              <a:t>User Agent PEP on the device</a:t>
            </a:r>
          </a:p>
          <a:p>
            <a:pPr marL="289751" lvl="1" indent="-214313">
              <a:lnSpc>
                <a:spcPct val="100000"/>
              </a:lnSpc>
              <a:spcAft>
                <a:spcPts val="450"/>
              </a:spcAft>
              <a:buClrTx/>
              <a:buSzPct val="100000"/>
              <a:defRPr sz="1800"/>
            </a:pPr>
            <a:r>
              <a:rPr lang="en-US" sz="1350" dirty="0"/>
              <a:t>PEP that sits directly in front of a group of resources</a:t>
            </a:r>
          </a:p>
          <a:p>
            <a:pPr marL="289751" lvl="1" indent="-214313">
              <a:lnSpc>
                <a:spcPct val="100000"/>
              </a:lnSpc>
              <a:spcAft>
                <a:spcPts val="450"/>
              </a:spcAft>
              <a:buClrTx/>
              <a:buSzPct val="100000"/>
              <a:defRPr sz="1800"/>
            </a:pPr>
            <a:r>
              <a:rPr lang="en-US" sz="1350" dirty="0"/>
              <a:t>Implicit trust zone more coarse-grained</a:t>
            </a:r>
          </a:p>
        </p:txBody>
      </p:sp>
      <p:sp>
        <p:nvSpPr>
          <p:cNvPr id="7" name="TextBox 6">
            <a:extLst>
              <a:ext uri="{FF2B5EF4-FFF2-40B4-BE49-F238E27FC236}">
                <a16:creationId xmlns:a16="http://schemas.microsoft.com/office/drawing/2014/main" id="{670F04E2-554B-4860-B347-8293C1920C2D}"/>
              </a:ext>
            </a:extLst>
          </p:cNvPr>
          <p:cNvSpPr txBox="1"/>
          <p:nvPr/>
        </p:nvSpPr>
        <p:spPr>
          <a:xfrm>
            <a:off x="359791" y="3709717"/>
            <a:ext cx="792824" cy="35317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500" dirty="0">
                <a:solidFill>
                  <a:schemeClr val="tx2"/>
                </a:solidFill>
              </a:rPr>
              <a:t>Pros</a:t>
            </a:r>
          </a:p>
        </p:txBody>
      </p:sp>
      <p:cxnSp>
        <p:nvCxnSpPr>
          <p:cNvPr id="9" name="Straight Connector 8">
            <a:extLst>
              <a:ext uri="{FF2B5EF4-FFF2-40B4-BE49-F238E27FC236}">
                <a16:creationId xmlns:a16="http://schemas.microsoft.com/office/drawing/2014/main" id="{C735CC03-D07B-4E4C-A787-2FABB8AA94DD}"/>
              </a:ext>
            </a:extLst>
          </p:cNvPr>
          <p:cNvCxnSpPr>
            <a:cxnSpLocks/>
          </p:cNvCxnSpPr>
          <p:nvPr/>
        </p:nvCxnSpPr>
        <p:spPr>
          <a:xfrm>
            <a:off x="201829" y="3644758"/>
            <a:ext cx="8636516" cy="0"/>
          </a:xfrm>
          <a:prstGeom prst="line">
            <a:avLst/>
          </a:prstGeom>
          <a:ln w="15875" cap="rnd">
            <a:solidFill>
              <a:schemeClr val="tx1">
                <a:lumMod val="60000"/>
                <a:lumOff val="40000"/>
              </a:schemeClr>
            </a:solidFill>
            <a:prstDash val="dash"/>
            <a:roun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9D41527-8BCE-4FC9-B8F5-1FE9B3777144}"/>
              </a:ext>
            </a:extLst>
          </p:cNvPr>
          <p:cNvSpPr txBox="1"/>
          <p:nvPr/>
        </p:nvSpPr>
        <p:spPr>
          <a:xfrm>
            <a:off x="4572000" y="3807401"/>
            <a:ext cx="792824" cy="35317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500" dirty="0">
                <a:solidFill>
                  <a:schemeClr val="tx2"/>
                </a:solidFill>
              </a:rPr>
              <a:t>Cons</a:t>
            </a:r>
          </a:p>
        </p:txBody>
      </p:sp>
      <p:sp>
        <p:nvSpPr>
          <p:cNvPr id="12" name="Shape 85">
            <a:extLst>
              <a:ext uri="{FF2B5EF4-FFF2-40B4-BE49-F238E27FC236}">
                <a16:creationId xmlns:a16="http://schemas.microsoft.com/office/drawing/2014/main" id="{B20D2E28-8FAF-480F-A4B0-C117F14B4DE3}"/>
              </a:ext>
            </a:extLst>
          </p:cNvPr>
          <p:cNvSpPr txBox="1">
            <a:spLocks/>
          </p:cNvSpPr>
          <p:nvPr/>
        </p:nvSpPr>
        <p:spPr>
          <a:xfrm>
            <a:off x="1001928" y="3709717"/>
            <a:ext cx="3570073" cy="1183353"/>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marL="289751" lvl="1" indent="-214313">
              <a:lnSpc>
                <a:spcPct val="100000"/>
              </a:lnSpc>
              <a:spcAft>
                <a:spcPts val="450"/>
              </a:spcAft>
              <a:buClrTx/>
              <a:buSzPct val="100000"/>
              <a:defRPr sz="1800"/>
            </a:pPr>
            <a:r>
              <a:rPr lang="en-US" sz="1350" dirty="0"/>
              <a:t>Simpler to deploy and maintain (less PEPs)</a:t>
            </a:r>
          </a:p>
          <a:p>
            <a:pPr marL="289751" lvl="1" indent="-214313">
              <a:lnSpc>
                <a:spcPct val="100000"/>
              </a:lnSpc>
              <a:spcAft>
                <a:spcPts val="450"/>
              </a:spcAft>
              <a:buClrTx/>
              <a:buSzPct val="100000"/>
              <a:defRPr sz="1800"/>
            </a:pPr>
            <a:r>
              <a:rPr lang="en-US" sz="1350" dirty="0"/>
              <a:t>Well-suited for ephemeral workloads and dynamic environments</a:t>
            </a:r>
          </a:p>
          <a:p>
            <a:pPr marL="289751" lvl="1" indent="-214313">
              <a:lnSpc>
                <a:spcPct val="100000"/>
              </a:lnSpc>
              <a:spcAft>
                <a:spcPts val="450"/>
              </a:spcAft>
              <a:buClrTx/>
              <a:buSzPct val="100000"/>
              <a:defRPr sz="1800"/>
            </a:pPr>
            <a:r>
              <a:rPr lang="en-US" sz="1350" dirty="0"/>
              <a:t>PEP could serve as an ingress point on the edge to provide remote access to a set of trusted resources</a:t>
            </a:r>
          </a:p>
        </p:txBody>
      </p:sp>
      <p:sp>
        <p:nvSpPr>
          <p:cNvPr id="13" name="Shape 85">
            <a:extLst>
              <a:ext uri="{FF2B5EF4-FFF2-40B4-BE49-F238E27FC236}">
                <a16:creationId xmlns:a16="http://schemas.microsoft.com/office/drawing/2014/main" id="{05100B43-C652-4B11-9649-D73FCB03208B}"/>
              </a:ext>
            </a:extLst>
          </p:cNvPr>
          <p:cNvSpPr txBox="1">
            <a:spLocks/>
          </p:cNvSpPr>
          <p:nvPr/>
        </p:nvSpPr>
        <p:spPr>
          <a:xfrm>
            <a:off x="5268273" y="3713029"/>
            <a:ext cx="3570073" cy="1183353"/>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marL="289751" lvl="1" indent="-214313">
              <a:lnSpc>
                <a:spcPct val="100000"/>
              </a:lnSpc>
              <a:spcAft>
                <a:spcPts val="450"/>
              </a:spcAft>
              <a:buClrTx/>
              <a:buSzPct val="100000"/>
              <a:defRPr sz="1800"/>
            </a:pPr>
            <a:r>
              <a:rPr lang="en-US" sz="1350" dirty="0"/>
              <a:t>Potentially large implicit trust zone</a:t>
            </a:r>
          </a:p>
          <a:p>
            <a:pPr marL="289751" lvl="1" indent="-214313">
              <a:lnSpc>
                <a:spcPct val="100000"/>
              </a:lnSpc>
              <a:spcAft>
                <a:spcPts val="450"/>
              </a:spcAft>
              <a:buClrTx/>
              <a:buSzPct val="100000"/>
              <a:defRPr sz="1800"/>
            </a:pPr>
            <a:r>
              <a:rPr lang="en-US" sz="1350" dirty="0"/>
              <a:t>If PEP is used as ingress, must be secured, monitored, and maintained</a:t>
            </a:r>
          </a:p>
        </p:txBody>
      </p:sp>
      <p:pic>
        <p:nvPicPr>
          <p:cNvPr id="4" name="Picture 3">
            <a:extLst>
              <a:ext uri="{FF2B5EF4-FFF2-40B4-BE49-F238E27FC236}">
                <a16:creationId xmlns:a16="http://schemas.microsoft.com/office/drawing/2014/main" id="{579C4302-8D91-41E6-A9A8-540B0188C5CC}"/>
              </a:ext>
            </a:extLst>
          </p:cNvPr>
          <p:cNvPicPr>
            <a:picLocks noChangeAspect="1"/>
          </p:cNvPicPr>
          <p:nvPr/>
        </p:nvPicPr>
        <p:blipFill>
          <a:blip r:embed="rId2"/>
          <a:stretch>
            <a:fillRect/>
          </a:stretch>
        </p:blipFill>
        <p:spPr>
          <a:xfrm>
            <a:off x="3077434" y="1220552"/>
            <a:ext cx="5701508" cy="2400635"/>
          </a:xfrm>
          <a:prstGeom prst="rect">
            <a:avLst/>
          </a:prstGeom>
        </p:spPr>
      </p:pic>
      <p:sp>
        <p:nvSpPr>
          <p:cNvPr id="5" name="Google Shape;378;p51">
            <a:extLst>
              <a:ext uri="{FF2B5EF4-FFF2-40B4-BE49-F238E27FC236}">
                <a16:creationId xmlns:a16="http://schemas.microsoft.com/office/drawing/2014/main" id="{74FC6146-9484-B440-34A2-251D6DC9878D}"/>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113</a:t>
            </a:fld>
            <a:endParaRPr/>
          </a:p>
        </p:txBody>
      </p:sp>
    </p:spTree>
    <p:extLst>
      <p:ext uri="{BB962C8B-B14F-4D97-AF65-F5344CB8AC3E}">
        <p14:creationId xmlns:p14="http://schemas.microsoft.com/office/powerpoint/2010/main" val="14765802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984843-E064-440E-B87E-C968BBC91CFC}"/>
              </a:ext>
            </a:extLst>
          </p:cNvPr>
          <p:cNvPicPr>
            <a:picLocks noChangeAspect="1"/>
          </p:cNvPicPr>
          <p:nvPr/>
        </p:nvPicPr>
        <p:blipFill>
          <a:blip r:embed="rId3"/>
          <a:stretch>
            <a:fillRect/>
          </a:stretch>
        </p:blipFill>
        <p:spPr>
          <a:xfrm>
            <a:off x="3398178" y="652889"/>
            <a:ext cx="5105020" cy="2943027"/>
          </a:xfrm>
          <a:prstGeom prst="rect">
            <a:avLst/>
          </a:prstGeom>
        </p:spPr>
      </p:pic>
      <p:sp>
        <p:nvSpPr>
          <p:cNvPr id="3" name="Title 2">
            <a:extLst>
              <a:ext uri="{FF2B5EF4-FFF2-40B4-BE49-F238E27FC236}">
                <a16:creationId xmlns:a16="http://schemas.microsoft.com/office/drawing/2014/main" id="{F8EC7A57-9839-443F-9CD9-67D7589495B2}"/>
              </a:ext>
            </a:extLst>
          </p:cNvPr>
          <p:cNvSpPr>
            <a:spLocks noGrp="1"/>
          </p:cNvSpPr>
          <p:nvPr>
            <p:ph type="title"/>
          </p:nvPr>
        </p:nvSpPr>
        <p:spPr/>
        <p:txBody>
          <a:bodyPr/>
          <a:lstStyle/>
          <a:p>
            <a:r>
              <a:rPr lang="en-US" dirty="0"/>
              <a:t>Cloud-Routed Deployment Model</a:t>
            </a:r>
          </a:p>
        </p:txBody>
      </p:sp>
      <p:sp>
        <p:nvSpPr>
          <p:cNvPr id="6" name="Shape 85">
            <a:extLst>
              <a:ext uri="{FF2B5EF4-FFF2-40B4-BE49-F238E27FC236}">
                <a16:creationId xmlns:a16="http://schemas.microsoft.com/office/drawing/2014/main" id="{A6D4442F-6DCE-4DB6-A3F7-9764E0A59A89}"/>
              </a:ext>
            </a:extLst>
          </p:cNvPr>
          <p:cNvSpPr txBox="1">
            <a:spLocks/>
          </p:cNvSpPr>
          <p:nvPr/>
        </p:nvSpPr>
        <p:spPr>
          <a:xfrm>
            <a:off x="359792" y="1214941"/>
            <a:ext cx="2586519" cy="1818922"/>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marL="289751" lvl="1" indent="-214313">
              <a:lnSpc>
                <a:spcPct val="100000"/>
              </a:lnSpc>
              <a:spcAft>
                <a:spcPts val="450"/>
              </a:spcAft>
              <a:buClrTx/>
              <a:buSzPct val="100000"/>
              <a:defRPr sz="1800"/>
            </a:pPr>
            <a:r>
              <a:rPr lang="en-US" sz="1350" dirty="0"/>
              <a:t>Traffic from subject routed through a cloud environment</a:t>
            </a:r>
          </a:p>
          <a:p>
            <a:pPr marL="289751" lvl="1" indent="-214313">
              <a:lnSpc>
                <a:spcPct val="100000"/>
              </a:lnSpc>
              <a:spcAft>
                <a:spcPts val="450"/>
              </a:spcAft>
              <a:buClrTx/>
              <a:buSzPct val="100000"/>
              <a:defRPr sz="1800"/>
            </a:pPr>
            <a:r>
              <a:rPr lang="en-US" sz="1350" dirty="0"/>
              <a:t>PEPs in the enterprise act as connectors to PEPs in the cloud</a:t>
            </a:r>
          </a:p>
          <a:p>
            <a:pPr marL="289751" lvl="1" indent="-214313">
              <a:lnSpc>
                <a:spcPct val="100000"/>
              </a:lnSpc>
              <a:spcAft>
                <a:spcPts val="450"/>
              </a:spcAft>
              <a:buClrTx/>
              <a:buSzPct val="100000"/>
              <a:defRPr sz="1800"/>
            </a:pPr>
            <a:r>
              <a:rPr lang="en-US" sz="1350" dirty="0"/>
              <a:t>Traces an enforcement flow from device to cloud to resource</a:t>
            </a:r>
          </a:p>
        </p:txBody>
      </p:sp>
      <p:sp>
        <p:nvSpPr>
          <p:cNvPr id="7" name="TextBox 6">
            <a:extLst>
              <a:ext uri="{FF2B5EF4-FFF2-40B4-BE49-F238E27FC236}">
                <a16:creationId xmlns:a16="http://schemas.microsoft.com/office/drawing/2014/main" id="{670F04E2-554B-4860-B347-8293C1920C2D}"/>
              </a:ext>
            </a:extLst>
          </p:cNvPr>
          <p:cNvSpPr txBox="1"/>
          <p:nvPr/>
        </p:nvSpPr>
        <p:spPr>
          <a:xfrm>
            <a:off x="359791" y="3709717"/>
            <a:ext cx="792824" cy="35317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500" dirty="0">
                <a:solidFill>
                  <a:schemeClr val="tx2"/>
                </a:solidFill>
              </a:rPr>
              <a:t>Pros</a:t>
            </a:r>
          </a:p>
        </p:txBody>
      </p:sp>
      <p:cxnSp>
        <p:nvCxnSpPr>
          <p:cNvPr id="9" name="Straight Connector 8">
            <a:extLst>
              <a:ext uri="{FF2B5EF4-FFF2-40B4-BE49-F238E27FC236}">
                <a16:creationId xmlns:a16="http://schemas.microsoft.com/office/drawing/2014/main" id="{C735CC03-D07B-4E4C-A787-2FABB8AA94DD}"/>
              </a:ext>
            </a:extLst>
          </p:cNvPr>
          <p:cNvCxnSpPr>
            <a:cxnSpLocks/>
          </p:cNvCxnSpPr>
          <p:nvPr/>
        </p:nvCxnSpPr>
        <p:spPr>
          <a:xfrm>
            <a:off x="201829" y="3644758"/>
            <a:ext cx="8636516" cy="0"/>
          </a:xfrm>
          <a:prstGeom prst="line">
            <a:avLst/>
          </a:prstGeom>
          <a:ln w="15875" cap="rnd">
            <a:solidFill>
              <a:schemeClr val="tx1">
                <a:lumMod val="60000"/>
                <a:lumOff val="40000"/>
              </a:schemeClr>
            </a:solidFill>
            <a:prstDash val="dash"/>
            <a:roun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9D41527-8BCE-4FC9-B8F5-1FE9B3777144}"/>
              </a:ext>
            </a:extLst>
          </p:cNvPr>
          <p:cNvSpPr txBox="1"/>
          <p:nvPr/>
        </p:nvSpPr>
        <p:spPr>
          <a:xfrm>
            <a:off x="4572000" y="3807401"/>
            <a:ext cx="792824" cy="35317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500" dirty="0">
                <a:solidFill>
                  <a:schemeClr val="tx2"/>
                </a:solidFill>
              </a:rPr>
              <a:t>Cons</a:t>
            </a:r>
          </a:p>
        </p:txBody>
      </p:sp>
      <p:sp>
        <p:nvSpPr>
          <p:cNvPr id="12" name="Shape 85">
            <a:extLst>
              <a:ext uri="{FF2B5EF4-FFF2-40B4-BE49-F238E27FC236}">
                <a16:creationId xmlns:a16="http://schemas.microsoft.com/office/drawing/2014/main" id="{B20D2E28-8FAF-480F-A4B0-C117F14B4DE3}"/>
              </a:ext>
            </a:extLst>
          </p:cNvPr>
          <p:cNvSpPr txBox="1">
            <a:spLocks/>
          </p:cNvSpPr>
          <p:nvPr/>
        </p:nvSpPr>
        <p:spPr>
          <a:xfrm>
            <a:off x="1001928" y="3709717"/>
            <a:ext cx="3570073" cy="1183353"/>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marL="289751" lvl="1" indent="-214313">
              <a:lnSpc>
                <a:spcPct val="100000"/>
              </a:lnSpc>
              <a:spcAft>
                <a:spcPts val="450"/>
              </a:spcAft>
              <a:buClrTx/>
              <a:buSzPct val="100000"/>
              <a:defRPr sz="1800"/>
            </a:pPr>
            <a:r>
              <a:rPr lang="en-US" sz="1350" dirty="0"/>
              <a:t>Simplifies setup</a:t>
            </a:r>
          </a:p>
          <a:p>
            <a:pPr marL="289751" lvl="1" indent="-214313">
              <a:lnSpc>
                <a:spcPct val="100000"/>
              </a:lnSpc>
              <a:spcAft>
                <a:spcPts val="450"/>
              </a:spcAft>
              <a:buClrTx/>
              <a:buSzPct val="100000"/>
              <a:defRPr sz="1800"/>
            </a:pPr>
            <a:r>
              <a:rPr lang="en-US" sz="1350" dirty="0"/>
              <a:t>Shift to managed services reduces operational load</a:t>
            </a:r>
          </a:p>
        </p:txBody>
      </p:sp>
      <p:sp>
        <p:nvSpPr>
          <p:cNvPr id="13" name="Shape 85">
            <a:extLst>
              <a:ext uri="{FF2B5EF4-FFF2-40B4-BE49-F238E27FC236}">
                <a16:creationId xmlns:a16="http://schemas.microsoft.com/office/drawing/2014/main" id="{05100B43-C652-4B11-9649-D73FCB03208B}"/>
              </a:ext>
            </a:extLst>
          </p:cNvPr>
          <p:cNvSpPr txBox="1">
            <a:spLocks/>
          </p:cNvSpPr>
          <p:nvPr/>
        </p:nvSpPr>
        <p:spPr>
          <a:xfrm>
            <a:off x="5268273" y="3713029"/>
            <a:ext cx="3570073" cy="1183353"/>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marL="289751" lvl="1" indent="-214313">
              <a:lnSpc>
                <a:spcPct val="100000"/>
              </a:lnSpc>
              <a:spcAft>
                <a:spcPts val="450"/>
              </a:spcAft>
              <a:buClrTx/>
              <a:buSzPct val="100000"/>
              <a:defRPr sz="1800"/>
            </a:pPr>
            <a:r>
              <a:rPr lang="en-US" sz="1350" dirty="0"/>
              <a:t>Adds latency to traffic flow</a:t>
            </a:r>
          </a:p>
          <a:p>
            <a:pPr marL="289751" lvl="1" indent="-214313">
              <a:lnSpc>
                <a:spcPct val="100000"/>
              </a:lnSpc>
              <a:spcAft>
                <a:spcPts val="450"/>
              </a:spcAft>
              <a:buClrTx/>
              <a:buSzPct val="100000"/>
              <a:defRPr sz="1800"/>
            </a:pPr>
            <a:r>
              <a:rPr lang="en-US" sz="1350" dirty="0"/>
              <a:t>Requires diligence to ensure cloud resources are sufficiently secured</a:t>
            </a:r>
          </a:p>
          <a:p>
            <a:pPr marL="289751" lvl="1" indent="-214313">
              <a:lnSpc>
                <a:spcPct val="100000"/>
              </a:lnSpc>
              <a:spcAft>
                <a:spcPts val="450"/>
              </a:spcAft>
              <a:buClrTx/>
              <a:buSzPct val="100000"/>
              <a:defRPr sz="1800"/>
            </a:pPr>
            <a:r>
              <a:rPr lang="en-US" sz="1350" dirty="0"/>
              <a:t>Less responsibility but also less control</a:t>
            </a:r>
          </a:p>
        </p:txBody>
      </p:sp>
      <p:sp>
        <p:nvSpPr>
          <p:cNvPr id="4" name="Google Shape;378;p51">
            <a:extLst>
              <a:ext uri="{FF2B5EF4-FFF2-40B4-BE49-F238E27FC236}">
                <a16:creationId xmlns:a16="http://schemas.microsoft.com/office/drawing/2014/main" id="{3E654146-4F50-BDBD-1168-99192040A5D1}"/>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114</a:t>
            </a:fld>
            <a:endParaRPr/>
          </a:p>
        </p:txBody>
      </p:sp>
    </p:spTree>
    <p:extLst>
      <p:ext uri="{BB962C8B-B14F-4D97-AF65-F5344CB8AC3E}">
        <p14:creationId xmlns:p14="http://schemas.microsoft.com/office/powerpoint/2010/main" val="9971016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3BB7A6-1BD8-4F5F-80BA-80593AF183A0}"/>
              </a:ext>
            </a:extLst>
          </p:cNvPr>
          <p:cNvPicPr>
            <a:picLocks noChangeAspect="1"/>
          </p:cNvPicPr>
          <p:nvPr/>
        </p:nvPicPr>
        <p:blipFill>
          <a:blip r:embed="rId3"/>
          <a:stretch>
            <a:fillRect/>
          </a:stretch>
        </p:blipFill>
        <p:spPr>
          <a:xfrm>
            <a:off x="3685854" y="741099"/>
            <a:ext cx="3814128" cy="2854817"/>
          </a:xfrm>
          <a:prstGeom prst="rect">
            <a:avLst/>
          </a:prstGeom>
        </p:spPr>
      </p:pic>
      <p:sp>
        <p:nvSpPr>
          <p:cNvPr id="3" name="Title 2">
            <a:extLst>
              <a:ext uri="{FF2B5EF4-FFF2-40B4-BE49-F238E27FC236}">
                <a16:creationId xmlns:a16="http://schemas.microsoft.com/office/drawing/2014/main" id="{F8EC7A57-9839-443F-9CD9-67D7589495B2}"/>
              </a:ext>
            </a:extLst>
          </p:cNvPr>
          <p:cNvSpPr>
            <a:spLocks noGrp="1"/>
          </p:cNvSpPr>
          <p:nvPr>
            <p:ph type="title"/>
          </p:nvPr>
        </p:nvSpPr>
        <p:spPr/>
        <p:txBody>
          <a:bodyPr/>
          <a:lstStyle/>
          <a:p>
            <a:r>
              <a:rPr lang="en-US" dirty="0" err="1"/>
              <a:t>Microsegmentation</a:t>
            </a:r>
            <a:r>
              <a:rPr lang="en-US" dirty="0"/>
              <a:t> Deployment Model</a:t>
            </a:r>
          </a:p>
        </p:txBody>
      </p:sp>
      <p:sp>
        <p:nvSpPr>
          <p:cNvPr id="6" name="Shape 85">
            <a:extLst>
              <a:ext uri="{FF2B5EF4-FFF2-40B4-BE49-F238E27FC236}">
                <a16:creationId xmlns:a16="http://schemas.microsoft.com/office/drawing/2014/main" id="{A6D4442F-6DCE-4DB6-A3F7-9764E0A59A89}"/>
              </a:ext>
            </a:extLst>
          </p:cNvPr>
          <p:cNvSpPr txBox="1">
            <a:spLocks/>
          </p:cNvSpPr>
          <p:nvPr/>
        </p:nvSpPr>
        <p:spPr>
          <a:xfrm>
            <a:off x="359792" y="1331317"/>
            <a:ext cx="2586519" cy="1664597"/>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marL="289751" lvl="1" indent="-214313">
              <a:lnSpc>
                <a:spcPct val="100000"/>
              </a:lnSpc>
              <a:spcAft>
                <a:spcPts val="450"/>
              </a:spcAft>
              <a:buClrTx/>
              <a:buSzPct val="100000"/>
              <a:defRPr sz="1800"/>
            </a:pPr>
            <a:r>
              <a:rPr lang="en-US" sz="1350" dirty="0"/>
              <a:t>For server-to-server use cases</a:t>
            </a:r>
          </a:p>
          <a:p>
            <a:pPr marL="289751" lvl="1" indent="-214313">
              <a:lnSpc>
                <a:spcPct val="100000"/>
              </a:lnSpc>
              <a:spcAft>
                <a:spcPts val="450"/>
              </a:spcAft>
              <a:buClrTx/>
              <a:buSzPct val="100000"/>
              <a:defRPr sz="1800"/>
            </a:pPr>
            <a:r>
              <a:rPr lang="en-US" sz="1350" dirty="0"/>
              <a:t>Resources vs. users</a:t>
            </a:r>
          </a:p>
          <a:p>
            <a:pPr marL="289751" lvl="1" indent="-214313">
              <a:lnSpc>
                <a:spcPct val="100000"/>
              </a:lnSpc>
              <a:spcAft>
                <a:spcPts val="450"/>
              </a:spcAft>
              <a:buClrTx/>
              <a:buSzPct val="100000"/>
              <a:defRPr sz="1800"/>
            </a:pPr>
            <a:r>
              <a:rPr lang="en-US" sz="1350" dirty="0"/>
              <a:t>Resources represent authenticated entities between which connectivity is secured via PDP &amp; PEP</a:t>
            </a:r>
          </a:p>
        </p:txBody>
      </p:sp>
      <p:sp>
        <p:nvSpPr>
          <p:cNvPr id="7" name="TextBox 6">
            <a:extLst>
              <a:ext uri="{FF2B5EF4-FFF2-40B4-BE49-F238E27FC236}">
                <a16:creationId xmlns:a16="http://schemas.microsoft.com/office/drawing/2014/main" id="{670F04E2-554B-4860-B347-8293C1920C2D}"/>
              </a:ext>
            </a:extLst>
          </p:cNvPr>
          <p:cNvSpPr txBox="1"/>
          <p:nvPr/>
        </p:nvSpPr>
        <p:spPr>
          <a:xfrm>
            <a:off x="359791" y="3709717"/>
            <a:ext cx="792824" cy="35317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500" dirty="0">
                <a:solidFill>
                  <a:schemeClr val="tx2"/>
                </a:solidFill>
              </a:rPr>
              <a:t>Pros</a:t>
            </a:r>
          </a:p>
        </p:txBody>
      </p:sp>
      <p:cxnSp>
        <p:nvCxnSpPr>
          <p:cNvPr id="9" name="Straight Connector 8">
            <a:extLst>
              <a:ext uri="{FF2B5EF4-FFF2-40B4-BE49-F238E27FC236}">
                <a16:creationId xmlns:a16="http://schemas.microsoft.com/office/drawing/2014/main" id="{C735CC03-D07B-4E4C-A787-2FABB8AA94DD}"/>
              </a:ext>
            </a:extLst>
          </p:cNvPr>
          <p:cNvCxnSpPr>
            <a:cxnSpLocks/>
          </p:cNvCxnSpPr>
          <p:nvPr/>
        </p:nvCxnSpPr>
        <p:spPr>
          <a:xfrm>
            <a:off x="201829" y="3644758"/>
            <a:ext cx="8636516" cy="0"/>
          </a:xfrm>
          <a:prstGeom prst="line">
            <a:avLst/>
          </a:prstGeom>
          <a:ln w="15875" cap="rnd">
            <a:solidFill>
              <a:schemeClr val="tx1">
                <a:lumMod val="60000"/>
                <a:lumOff val="40000"/>
              </a:schemeClr>
            </a:solidFill>
            <a:prstDash val="dash"/>
            <a:roun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9D41527-8BCE-4FC9-B8F5-1FE9B3777144}"/>
              </a:ext>
            </a:extLst>
          </p:cNvPr>
          <p:cNvSpPr txBox="1"/>
          <p:nvPr/>
        </p:nvSpPr>
        <p:spPr>
          <a:xfrm>
            <a:off x="4572000" y="3807401"/>
            <a:ext cx="792824" cy="35317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500" dirty="0">
                <a:solidFill>
                  <a:schemeClr val="tx2"/>
                </a:solidFill>
              </a:rPr>
              <a:t>Cons</a:t>
            </a:r>
          </a:p>
        </p:txBody>
      </p:sp>
      <p:sp>
        <p:nvSpPr>
          <p:cNvPr id="12" name="Shape 85">
            <a:extLst>
              <a:ext uri="{FF2B5EF4-FFF2-40B4-BE49-F238E27FC236}">
                <a16:creationId xmlns:a16="http://schemas.microsoft.com/office/drawing/2014/main" id="{B20D2E28-8FAF-480F-A4B0-C117F14B4DE3}"/>
              </a:ext>
            </a:extLst>
          </p:cNvPr>
          <p:cNvSpPr txBox="1">
            <a:spLocks/>
          </p:cNvSpPr>
          <p:nvPr/>
        </p:nvSpPr>
        <p:spPr>
          <a:xfrm>
            <a:off x="1001928" y="3709717"/>
            <a:ext cx="3570073" cy="1183353"/>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marL="289751" lvl="1" indent="-214313">
              <a:lnSpc>
                <a:spcPct val="100000"/>
              </a:lnSpc>
              <a:spcAft>
                <a:spcPts val="450"/>
              </a:spcAft>
              <a:buClrTx/>
              <a:buSzPct val="100000"/>
              <a:defRPr sz="1800"/>
            </a:pPr>
            <a:r>
              <a:rPr lang="en-US" sz="1350" dirty="0"/>
              <a:t>Small implicit trust zone (scoped to a specific resource)</a:t>
            </a:r>
          </a:p>
          <a:p>
            <a:pPr marL="289751" lvl="1" indent="-214313">
              <a:lnSpc>
                <a:spcPct val="100000"/>
              </a:lnSpc>
              <a:spcAft>
                <a:spcPts val="450"/>
              </a:spcAft>
              <a:buClrTx/>
              <a:buSzPct val="100000"/>
              <a:defRPr sz="1800"/>
            </a:pPr>
            <a:r>
              <a:rPr lang="en-US" sz="1350" dirty="0"/>
              <a:t>Enables bidirectional control of access between resources (e.g., between integrated microservices)</a:t>
            </a:r>
          </a:p>
        </p:txBody>
      </p:sp>
      <p:sp>
        <p:nvSpPr>
          <p:cNvPr id="13" name="Shape 85">
            <a:extLst>
              <a:ext uri="{FF2B5EF4-FFF2-40B4-BE49-F238E27FC236}">
                <a16:creationId xmlns:a16="http://schemas.microsoft.com/office/drawing/2014/main" id="{05100B43-C652-4B11-9649-D73FCB03208B}"/>
              </a:ext>
            </a:extLst>
          </p:cNvPr>
          <p:cNvSpPr txBox="1">
            <a:spLocks/>
          </p:cNvSpPr>
          <p:nvPr/>
        </p:nvSpPr>
        <p:spPr>
          <a:xfrm>
            <a:off x="5268273" y="3713029"/>
            <a:ext cx="3570073" cy="1183353"/>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marL="289751" lvl="1" indent="-214313">
              <a:lnSpc>
                <a:spcPct val="100000"/>
              </a:lnSpc>
              <a:spcAft>
                <a:spcPts val="450"/>
              </a:spcAft>
              <a:buClrTx/>
              <a:buSzPct val="100000"/>
              <a:defRPr sz="1800"/>
            </a:pPr>
            <a:r>
              <a:rPr lang="en-US" sz="1350" dirty="0"/>
              <a:t>1-to-1 correlation between PEP and resource</a:t>
            </a:r>
          </a:p>
          <a:p>
            <a:pPr marL="289751" lvl="1" indent="-214313">
              <a:lnSpc>
                <a:spcPct val="100000"/>
              </a:lnSpc>
              <a:spcAft>
                <a:spcPts val="450"/>
              </a:spcAft>
              <a:buClrTx/>
              <a:buSzPct val="100000"/>
              <a:defRPr sz="1800"/>
            </a:pPr>
            <a:r>
              <a:rPr lang="en-US" sz="1350" dirty="0"/>
              <a:t>Can lead to increased complexity and maintenance depending on the level of required service integration</a:t>
            </a:r>
          </a:p>
        </p:txBody>
      </p:sp>
      <p:sp>
        <p:nvSpPr>
          <p:cNvPr id="4" name="Google Shape;378;p51">
            <a:extLst>
              <a:ext uri="{FF2B5EF4-FFF2-40B4-BE49-F238E27FC236}">
                <a16:creationId xmlns:a16="http://schemas.microsoft.com/office/drawing/2014/main" id="{1F61E62B-E28D-8EBE-2603-E8A20BA2D46F}"/>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115</a:t>
            </a:fld>
            <a:endParaRPr/>
          </a:p>
        </p:txBody>
      </p:sp>
    </p:spTree>
    <p:extLst>
      <p:ext uri="{BB962C8B-B14F-4D97-AF65-F5344CB8AC3E}">
        <p14:creationId xmlns:p14="http://schemas.microsoft.com/office/powerpoint/2010/main" val="83821257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59AB-E33E-4C44-86A7-4CE0A76A1307}"/>
              </a:ext>
            </a:extLst>
          </p:cNvPr>
          <p:cNvSpPr>
            <a:spLocks noGrp="1"/>
          </p:cNvSpPr>
          <p:nvPr>
            <p:ph type="title"/>
          </p:nvPr>
        </p:nvSpPr>
        <p:spPr/>
        <p:txBody>
          <a:bodyPr/>
          <a:lstStyle/>
          <a:p>
            <a:r>
              <a:rPr lang="en-US" dirty="0"/>
              <a:t>Where’s Waldo? (I mean, Where are the PEPs?)</a:t>
            </a:r>
          </a:p>
        </p:txBody>
      </p:sp>
      <p:sp>
        <p:nvSpPr>
          <p:cNvPr id="5" name="TextBox 4">
            <a:extLst>
              <a:ext uri="{FF2B5EF4-FFF2-40B4-BE49-F238E27FC236}">
                <a16:creationId xmlns:a16="http://schemas.microsoft.com/office/drawing/2014/main" id="{0C6ACE70-3086-4484-8088-25E92701E934}"/>
              </a:ext>
            </a:extLst>
          </p:cNvPr>
          <p:cNvSpPr txBox="1"/>
          <p:nvPr/>
        </p:nvSpPr>
        <p:spPr>
          <a:xfrm>
            <a:off x="2383604" y="4584887"/>
            <a:ext cx="4376792" cy="51627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Source: </a:t>
            </a:r>
            <a:r>
              <a:rPr lang="en-US" sz="1050" dirty="0">
                <a:solidFill>
                  <a:srgbClr val="575757"/>
                </a:solidFill>
                <a:hlinkClick r:id="rId2"/>
              </a:rPr>
              <a:t>https://docs.aws.amazon.com/wellarchitected/latest/high-performance-computing-lens/batch-based-architecture.html</a:t>
            </a:r>
            <a:r>
              <a:rPr lang="en-US" sz="1050" dirty="0">
                <a:solidFill>
                  <a:srgbClr val="575757"/>
                </a:solidFill>
              </a:rPr>
              <a:t> </a:t>
            </a:r>
          </a:p>
        </p:txBody>
      </p:sp>
      <p:pic>
        <p:nvPicPr>
          <p:cNvPr id="4" name="Picture 3">
            <a:extLst>
              <a:ext uri="{FF2B5EF4-FFF2-40B4-BE49-F238E27FC236}">
                <a16:creationId xmlns:a16="http://schemas.microsoft.com/office/drawing/2014/main" id="{FBDEC01E-4B2B-4AF7-B2F2-DD6F295A6E08}"/>
              </a:ext>
            </a:extLst>
          </p:cNvPr>
          <p:cNvPicPr>
            <a:picLocks noChangeAspect="1"/>
          </p:cNvPicPr>
          <p:nvPr/>
        </p:nvPicPr>
        <p:blipFill>
          <a:blip r:embed="rId3"/>
          <a:stretch>
            <a:fillRect/>
          </a:stretch>
        </p:blipFill>
        <p:spPr>
          <a:xfrm>
            <a:off x="1885294" y="943610"/>
            <a:ext cx="5373413" cy="3537206"/>
          </a:xfrm>
          <a:prstGeom prst="rect">
            <a:avLst/>
          </a:prstGeom>
        </p:spPr>
      </p:pic>
      <p:sp>
        <p:nvSpPr>
          <p:cNvPr id="6" name="Google Shape;378;p51">
            <a:extLst>
              <a:ext uri="{FF2B5EF4-FFF2-40B4-BE49-F238E27FC236}">
                <a16:creationId xmlns:a16="http://schemas.microsoft.com/office/drawing/2014/main" id="{B450CBCE-1FE5-B7AB-98A6-7D5B9FEEB52E}"/>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116</a:t>
            </a:fld>
            <a:endParaRPr/>
          </a:p>
        </p:txBody>
      </p:sp>
    </p:spTree>
    <p:extLst>
      <p:ext uri="{BB962C8B-B14F-4D97-AF65-F5344CB8AC3E}">
        <p14:creationId xmlns:p14="http://schemas.microsoft.com/office/powerpoint/2010/main" val="21997586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43B745-23A5-4D36-B81B-541DAAFDFDB8}"/>
              </a:ext>
            </a:extLst>
          </p:cNvPr>
          <p:cNvSpPr>
            <a:spLocks noGrp="1"/>
          </p:cNvSpPr>
          <p:nvPr>
            <p:ph type="title"/>
          </p:nvPr>
        </p:nvSpPr>
        <p:spPr/>
        <p:txBody>
          <a:bodyPr/>
          <a:lstStyle/>
          <a:p>
            <a:r>
              <a:rPr lang="en-US" dirty="0"/>
              <a:t>Zero Trust Networking</a:t>
            </a:r>
          </a:p>
        </p:txBody>
      </p:sp>
    </p:spTree>
    <p:extLst>
      <p:ext uri="{BB962C8B-B14F-4D97-AF65-F5344CB8AC3E}">
        <p14:creationId xmlns:p14="http://schemas.microsoft.com/office/powerpoint/2010/main" val="23279730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AC43A1-55C3-4B36-8E64-EA9507003A89}"/>
              </a:ext>
            </a:extLst>
          </p:cNvPr>
          <p:cNvSpPr>
            <a:spLocks noGrp="1"/>
          </p:cNvSpPr>
          <p:nvPr>
            <p:ph type="title"/>
          </p:nvPr>
        </p:nvSpPr>
        <p:spPr/>
        <p:txBody>
          <a:bodyPr/>
          <a:lstStyle/>
          <a:p>
            <a:r>
              <a:rPr lang="en-US" dirty="0"/>
              <a:t>Traditional Enterprise Network</a:t>
            </a:r>
          </a:p>
        </p:txBody>
      </p:sp>
      <p:pic>
        <p:nvPicPr>
          <p:cNvPr id="107522" name="Picture 2">
            <a:extLst>
              <a:ext uri="{FF2B5EF4-FFF2-40B4-BE49-F238E27FC236}">
                <a16:creationId xmlns:a16="http://schemas.microsoft.com/office/drawing/2014/main" id="{6156D8C6-C771-40CF-BF86-6682DEA19D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6560" y="1047975"/>
            <a:ext cx="5663148" cy="3668436"/>
          </a:xfrm>
          <a:prstGeom prst="rect">
            <a:avLst/>
          </a:prstGeom>
          <a:noFill/>
          <a:extLst>
            <a:ext uri="{909E8E84-426E-40DD-AFC4-6F175D3DCCD1}">
              <a14:hiddenFill xmlns:a14="http://schemas.microsoft.com/office/drawing/2010/main">
                <a:solidFill>
                  <a:srgbClr val="FFFFFF"/>
                </a:solidFill>
              </a14:hiddenFill>
            </a:ext>
          </a:extLst>
        </p:spPr>
      </p:pic>
      <p:sp>
        <p:nvSpPr>
          <p:cNvPr id="5" name="Shape 85">
            <a:extLst>
              <a:ext uri="{FF2B5EF4-FFF2-40B4-BE49-F238E27FC236}">
                <a16:creationId xmlns:a16="http://schemas.microsoft.com/office/drawing/2014/main" id="{D7179847-6BD4-4375-8D8E-361E5285A9F7}"/>
              </a:ext>
            </a:extLst>
          </p:cNvPr>
          <p:cNvSpPr txBox="1">
            <a:spLocks/>
          </p:cNvSpPr>
          <p:nvPr/>
        </p:nvSpPr>
        <p:spPr>
          <a:xfrm>
            <a:off x="174857" y="1660397"/>
            <a:ext cx="2586519" cy="2529990"/>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marL="289751" lvl="1" indent="-214313">
              <a:lnSpc>
                <a:spcPct val="100000"/>
              </a:lnSpc>
              <a:spcAft>
                <a:spcPts val="450"/>
              </a:spcAft>
              <a:buClrTx/>
              <a:buSzPct val="100000"/>
              <a:defRPr sz="1800"/>
            </a:pPr>
            <a:r>
              <a:rPr lang="en-US" sz="1350" dirty="0"/>
              <a:t>Includes many of the same components you might see in a ZTN</a:t>
            </a:r>
          </a:p>
          <a:p>
            <a:pPr marL="289751" lvl="1" indent="-214313">
              <a:lnSpc>
                <a:spcPct val="100000"/>
              </a:lnSpc>
              <a:spcAft>
                <a:spcPts val="450"/>
              </a:spcAft>
              <a:buClrTx/>
              <a:buSzPct val="100000"/>
              <a:defRPr sz="1800"/>
            </a:pPr>
            <a:r>
              <a:rPr lang="en-US" sz="1350" dirty="0"/>
              <a:t>Difference is in where access is checked</a:t>
            </a:r>
          </a:p>
          <a:p>
            <a:pPr marL="289751" lvl="1" indent="-214313">
              <a:lnSpc>
                <a:spcPct val="100000"/>
              </a:lnSpc>
              <a:spcAft>
                <a:spcPts val="450"/>
              </a:spcAft>
              <a:buClrTx/>
              <a:buSzPct val="100000"/>
              <a:defRPr sz="1800"/>
            </a:pPr>
            <a:r>
              <a:rPr lang="en-US" sz="1350" dirty="0"/>
              <a:t>Traditional network checks at perimeter but then assumes security “behind the firewall”</a:t>
            </a:r>
          </a:p>
          <a:p>
            <a:pPr marL="289751" lvl="1" indent="-214313">
              <a:lnSpc>
                <a:spcPct val="100000"/>
              </a:lnSpc>
              <a:spcAft>
                <a:spcPts val="450"/>
              </a:spcAft>
              <a:buClrTx/>
              <a:buSzPct val="100000"/>
              <a:defRPr sz="1800"/>
            </a:pPr>
            <a:r>
              <a:rPr lang="en-US" sz="1350" dirty="0"/>
              <a:t>Also, enforcement is more static</a:t>
            </a:r>
          </a:p>
        </p:txBody>
      </p:sp>
      <p:sp>
        <p:nvSpPr>
          <p:cNvPr id="4" name="Google Shape;378;p51">
            <a:extLst>
              <a:ext uri="{FF2B5EF4-FFF2-40B4-BE49-F238E27FC236}">
                <a16:creationId xmlns:a16="http://schemas.microsoft.com/office/drawing/2014/main" id="{28B1233A-8A97-3618-32EF-A46FBFD8DF05}"/>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118</a:t>
            </a:fld>
            <a:endParaRPr/>
          </a:p>
        </p:txBody>
      </p:sp>
    </p:spTree>
    <p:extLst>
      <p:ext uri="{BB962C8B-B14F-4D97-AF65-F5344CB8AC3E}">
        <p14:creationId xmlns:p14="http://schemas.microsoft.com/office/powerpoint/2010/main" val="240878070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E25DBC-E42A-4F98-B258-D5E12D3FC9BB}"/>
              </a:ext>
            </a:extLst>
          </p:cNvPr>
          <p:cNvSpPr>
            <a:spLocks noGrp="1"/>
          </p:cNvSpPr>
          <p:nvPr>
            <p:ph type="title"/>
          </p:nvPr>
        </p:nvSpPr>
        <p:spPr>
          <a:xfrm>
            <a:off x="472500" y="467100"/>
            <a:ext cx="3750179" cy="353174"/>
          </a:xfrm>
        </p:spPr>
        <p:txBody>
          <a:bodyPr/>
          <a:lstStyle/>
          <a:p>
            <a:r>
              <a:rPr lang="en-US" dirty="0"/>
              <a:t>Zero Trust Network (ZTN)</a:t>
            </a:r>
          </a:p>
        </p:txBody>
      </p:sp>
      <p:sp>
        <p:nvSpPr>
          <p:cNvPr id="5" name="Shape 85">
            <a:extLst>
              <a:ext uri="{FF2B5EF4-FFF2-40B4-BE49-F238E27FC236}">
                <a16:creationId xmlns:a16="http://schemas.microsoft.com/office/drawing/2014/main" id="{F5BB1938-5492-4303-80C6-A94D204F0DA9}"/>
              </a:ext>
            </a:extLst>
          </p:cNvPr>
          <p:cNvSpPr txBox="1">
            <a:spLocks/>
          </p:cNvSpPr>
          <p:nvPr/>
        </p:nvSpPr>
        <p:spPr>
          <a:xfrm>
            <a:off x="4943350" y="1503513"/>
            <a:ext cx="3941228" cy="2136474"/>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marL="289751" lvl="1" indent="-214313">
              <a:lnSpc>
                <a:spcPct val="100000"/>
              </a:lnSpc>
              <a:spcAft>
                <a:spcPts val="450"/>
              </a:spcAft>
              <a:buClrTx/>
              <a:buSzPct val="100000"/>
              <a:defRPr sz="1800"/>
            </a:pPr>
            <a:r>
              <a:rPr lang="en-US" sz="1350" dirty="0"/>
              <a:t>Zero Trust philosophy – “never trust, always verify”</a:t>
            </a:r>
          </a:p>
          <a:p>
            <a:pPr marL="289751" lvl="1" indent="-214313">
              <a:lnSpc>
                <a:spcPct val="100000"/>
              </a:lnSpc>
              <a:spcAft>
                <a:spcPts val="450"/>
              </a:spcAft>
              <a:buClrTx/>
              <a:buSzPct val="100000"/>
              <a:defRPr sz="1800"/>
            </a:pPr>
            <a:r>
              <a:rPr lang="en-US" sz="1350" dirty="0"/>
              <a:t>Build networks around </a:t>
            </a:r>
            <a:r>
              <a:rPr lang="en-US" sz="1350" dirty="0" err="1"/>
              <a:t>microperimeters</a:t>
            </a:r>
            <a:r>
              <a:rPr lang="en-US" sz="1350" dirty="0"/>
              <a:t> (or secured subsets of sections of the network)</a:t>
            </a:r>
          </a:p>
          <a:p>
            <a:pPr marL="289751" lvl="1" indent="-214313">
              <a:lnSpc>
                <a:spcPct val="100000"/>
              </a:lnSpc>
              <a:spcAft>
                <a:spcPts val="450"/>
              </a:spcAft>
              <a:buClrTx/>
              <a:buSzPct val="100000"/>
              <a:defRPr sz="1800"/>
            </a:pPr>
            <a:r>
              <a:rPr lang="en-US" sz="1350" dirty="0"/>
              <a:t>Each </a:t>
            </a:r>
            <a:r>
              <a:rPr lang="en-US" sz="1350" dirty="0" err="1"/>
              <a:t>microperimeter</a:t>
            </a:r>
            <a:r>
              <a:rPr lang="en-US" sz="1350" dirty="0"/>
              <a:t> can leverage a different policy and different methods of enforcement</a:t>
            </a:r>
          </a:p>
          <a:p>
            <a:pPr marL="289751" lvl="1" indent="-214313">
              <a:lnSpc>
                <a:spcPct val="100000"/>
              </a:lnSpc>
              <a:spcAft>
                <a:spcPts val="450"/>
              </a:spcAft>
              <a:buClrTx/>
              <a:buSzPct val="100000"/>
              <a:defRPr sz="1800"/>
            </a:pPr>
            <a:r>
              <a:rPr lang="en-US" sz="1350" dirty="0"/>
              <a:t>Enforcement is dynamic and enforced using identity, context, and 1 or more attributes of the subject and target</a:t>
            </a:r>
          </a:p>
        </p:txBody>
      </p:sp>
      <p:sp>
        <p:nvSpPr>
          <p:cNvPr id="2" name="Google Shape;378;p51">
            <a:extLst>
              <a:ext uri="{FF2B5EF4-FFF2-40B4-BE49-F238E27FC236}">
                <a16:creationId xmlns:a16="http://schemas.microsoft.com/office/drawing/2014/main" id="{E387F3F3-6716-589A-803D-DE684BAA9C75}"/>
              </a:ext>
            </a:extLst>
          </p:cNvPr>
          <p:cNvSpPr txBox="1">
            <a:spLocks/>
          </p:cNvSpPr>
          <p:nvPr/>
        </p:nvSpPr>
        <p:spPr>
          <a:xfrm>
            <a:off x="8556784" y="4749851"/>
            <a:ext cx="548700" cy="393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119</a:t>
            </a:fld>
            <a:endParaRPr lang="en"/>
          </a:p>
        </p:txBody>
      </p:sp>
    </p:spTree>
    <p:extLst>
      <p:ext uri="{BB962C8B-B14F-4D97-AF65-F5344CB8AC3E}">
        <p14:creationId xmlns:p14="http://schemas.microsoft.com/office/powerpoint/2010/main" val="10974331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How Software Engineers Think About Security (Sometimes)</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rgbClr val="404040"/>
              </a:buClr>
              <a:buSzPts val="1500"/>
              <a:buChar char="●"/>
            </a:pPr>
            <a:r>
              <a:rPr lang="en-US" sz="1500" dirty="0">
                <a:solidFill>
                  <a:srgbClr val="404040"/>
                </a:solidFill>
              </a:rPr>
              <a:t>An afterthought</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As a concern right </a:t>
            </a:r>
            <a:r>
              <a:rPr lang="en" sz="1500" u="sng" dirty="0">
                <a:solidFill>
                  <a:srgbClr val="404040"/>
                </a:solidFill>
              </a:rPr>
              <a:t>before</a:t>
            </a:r>
            <a:r>
              <a:rPr lang="en" sz="1500" dirty="0">
                <a:solidFill>
                  <a:srgbClr val="404040"/>
                </a:solidFill>
              </a:rPr>
              <a:t> release </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“Not my area of expertise…”</a:t>
            </a:r>
            <a:endParaRPr sz="1500" dirty="0">
              <a:solidFill>
                <a:srgbClr val="404040"/>
              </a:solidFill>
            </a:endParaRP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14452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allAtOnce"/>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E25DBC-E42A-4F98-B258-D5E12D3FC9BB}"/>
              </a:ext>
            </a:extLst>
          </p:cNvPr>
          <p:cNvSpPr>
            <a:spLocks noGrp="1"/>
          </p:cNvSpPr>
          <p:nvPr>
            <p:ph type="title"/>
          </p:nvPr>
        </p:nvSpPr>
        <p:spPr>
          <a:xfrm>
            <a:off x="472500" y="467100"/>
            <a:ext cx="3750179" cy="353174"/>
          </a:xfrm>
        </p:spPr>
        <p:txBody>
          <a:bodyPr/>
          <a:lstStyle/>
          <a:p>
            <a:r>
              <a:rPr lang="en-US" dirty="0"/>
              <a:t>Zero Trust Network (ZTN)</a:t>
            </a:r>
          </a:p>
        </p:txBody>
      </p:sp>
      <p:sp>
        <p:nvSpPr>
          <p:cNvPr id="5" name="Shape 85">
            <a:extLst>
              <a:ext uri="{FF2B5EF4-FFF2-40B4-BE49-F238E27FC236}">
                <a16:creationId xmlns:a16="http://schemas.microsoft.com/office/drawing/2014/main" id="{F5BB1938-5492-4303-80C6-A94D204F0DA9}"/>
              </a:ext>
            </a:extLst>
          </p:cNvPr>
          <p:cNvSpPr txBox="1">
            <a:spLocks/>
          </p:cNvSpPr>
          <p:nvPr/>
        </p:nvSpPr>
        <p:spPr>
          <a:xfrm>
            <a:off x="4927939" y="1740736"/>
            <a:ext cx="3941228" cy="1662029"/>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marL="289751" lvl="1" indent="-214313">
              <a:lnSpc>
                <a:spcPct val="100000"/>
              </a:lnSpc>
              <a:spcAft>
                <a:spcPts val="450"/>
              </a:spcAft>
              <a:buClrTx/>
              <a:buSzPct val="100000"/>
              <a:defRPr sz="1800"/>
            </a:pPr>
            <a:r>
              <a:rPr lang="en-US" sz="1350" dirty="0"/>
              <a:t>Helps ensure that an attacker that gets in the “front door” is limited in the damage they can do</a:t>
            </a:r>
          </a:p>
          <a:p>
            <a:pPr marL="289751" lvl="1" indent="-214313">
              <a:lnSpc>
                <a:spcPct val="100000"/>
              </a:lnSpc>
              <a:spcAft>
                <a:spcPts val="450"/>
              </a:spcAft>
              <a:buClrTx/>
              <a:buSzPct val="100000"/>
              <a:defRPr sz="1800"/>
            </a:pPr>
            <a:r>
              <a:rPr lang="en-US" sz="1350" dirty="0"/>
              <a:t>Likely leverages many of the network components you see in a traditional network</a:t>
            </a:r>
          </a:p>
          <a:p>
            <a:pPr marL="289751" lvl="1" indent="-214313">
              <a:lnSpc>
                <a:spcPct val="100000"/>
              </a:lnSpc>
              <a:spcAft>
                <a:spcPts val="450"/>
              </a:spcAft>
              <a:buClrTx/>
              <a:buSzPct val="100000"/>
              <a:defRPr sz="1800"/>
            </a:pPr>
            <a:r>
              <a:rPr lang="en-US" sz="1350" dirty="0"/>
              <a:t>Strictly follows the principles of “secure by default” and “least privilege”</a:t>
            </a:r>
          </a:p>
        </p:txBody>
      </p:sp>
      <p:sp>
        <p:nvSpPr>
          <p:cNvPr id="2" name="Google Shape;378;p51">
            <a:extLst>
              <a:ext uri="{FF2B5EF4-FFF2-40B4-BE49-F238E27FC236}">
                <a16:creationId xmlns:a16="http://schemas.microsoft.com/office/drawing/2014/main" id="{5A0CB408-E2BF-D9C3-7901-73A5F156439C}"/>
              </a:ext>
            </a:extLst>
          </p:cNvPr>
          <p:cNvSpPr txBox="1">
            <a:spLocks/>
          </p:cNvSpPr>
          <p:nvPr/>
        </p:nvSpPr>
        <p:spPr>
          <a:xfrm>
            <a:off x="8556784" y="4749851"/>
            <a:ext cx="548700" cy="393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120</a:t>
            </a:fld>
            <a:endParaRPr lang="en"/>
          </a:p>
        </p:txBody>
      </p:sp>
    </p:spTree>
    <p:extLst>
      <p:ext uri="{BB962C8B-B14F-4D97-AF65-F5344CB8AC3E}">
        <p14:creationId xmlns:p14="http://schemas.microsoft.com/office/powerpoint/2010/main" val="17212115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0AFDF9-DCC3-499C-A1D6-071B2AE67CFC}"/>
              </a:ext>
            </a:extLst>
          </p:cNvPr>
          <p:cNvSpPr>
            <a:spLocks noGrp="1"/>
          </p:cNvSpPr>
          <p:nvPr>
            <p:ph type="title"/>
          </p:nvPr>
        </p:nvSpPr>
        <p:spPr/>
        <p:txBody>
          <a:bodyPr/>
          <a:lstStyle/>
          <a:p>
            <a:r>
              <a:rPr lang="en-US" dirty="0"/>
              <a:t>Benefits of Zero Trust Networking (ZTN)</a:t>
            </a:r>
          </a:p>
        </p:txBody>
      </p:sp>
      <p:sp>
        <p:nvSpPr>
          <p:cNvPr id="4" name="TextBox 3">
            <a:extLst>
              <a:ext uri="{FF2B5EF4-FFF2-40B4-BE49-F238E27FC236}">
                <a16:creationId xmlns:a16="http://schemas.microsoft.com/office/drawing/2014/main" id="{74EC00F6-0FAD-4AC9-8B07-0419C85F9B38}"/>
              </a:ext>
            </a:extLst>
          </p:cNvPr>
          <p:cNvSpPr txBox="1"/>
          <p:nvPr/>
        </p:nvSpPr>
        <p:spPr>
          <a:xfrm>
            <a:off x="863030" y="1214278"/>
            <a:ext cx="1710647" cy="35317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350" dirty="0">
                <a:solidFill>
                  <a:schemeClr val="tx2"/>
                </a:solidFill>
              </a:rPr>
              <a:t>Enhanced Security</a:t>
            </a:r>
          </a:p>
        </p:txBody>
      </p:sp>
      <p:sp>
        <p:nvSpPr>
          <p:cNvPr id="5" name="TextBox 4">
            <a:extLst>
              <a:ext uri="{FF2B5EF4-FFF2-40B4-BE49-F238E27FC236}">
                <a16:creationId xmlns:a16="http://schemas.microsoft.com/office/drawing/2014/main" id="{7917818D-E637-4C70-B833-97D5018BE560}"/>
              </a:ext>
            </a:extLst>
          </p:cNvPr>
          <p:cNvSpPr txBox="1"/>
          <p:nvPr/>
        </p:nvSpPr>
        <p:spPr>
          <a:xfrm>
            <a:off x="1286838" y="1571305"/>
            <a:ext cx="6149084" cy="23951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050" dirty="0">
                <a:solidFill>
                  <a:srgbClr val="575757"/>
                </a:solidFill>
              </a:rPr>
              <a:t>Keeps security checks contextual and just-in-time – limits “blast radius” of any intrusion</a:t>
            </a:r>
          </a:p>
        </p:txBody>
      </p:sp>
      <p:sp>
        <p:nvSpPr>
          <p:cNvPr id="6" name="TextBox 5">
            <a:extLst>
              <a:ext uri="{FF2B5EF4-FFF2-40B4-BE49-F238E27FC236}">
                <a16:creationId xmlns:a16="http://schemas.microsoft.com/office/drawing/2014/main" id="{FCAF1BC1-E3FB-461B-94B9-3540CD85A9C2}"/>
              </a:ext>
            </a:extLst>
          </p:cNvPr>
          <p:cNvSpPr txBox="1"/>
          <p:nvPr/>
        </p:nvSpPr>
        <p:spPr>
          <a:xfrm>
            <a:off x="863030" y="2057400"/>
            <a:ext cx="3190126" cy="35317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350" dirty="0">
                <a:solidFill>
                  <a:schemeClr val="tx2"/>
                </a:solidFill>
              </a:rPr>
              <a:t>Supports Distributed Networking Well</a:t>
            </a:r>
          </a:p>
        </p:txBody>
      </p:sp>
      <p:sp>
        <p:nvSpPr>
          <p:cNvPr id="7" name="TextBox 6">
            <a:extLst>
              <a:ext uri="{FF2B5EF4-FFF2-40B4-BE49-F238E27FC236}">
                <a16:creationId xmlns:a16="http://schemas.microsoft.com/office/drawing/2014/main" id="{D249CF31-7A3E-43AA-AE9D-B2135484ECC6}"/>
              </a:ext>
            </a:extLst>
          </p:cNvPr>
          <p:cNvSpPr txBox="1"/>
          <p:nvPr/>
        </p:nvSpPr>
        <p:spPr>
          <a:xfrm>
            <a:off x="1286838" y="2414427"/>
            <a:ext cx="6680771" cy="23951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050" dirty="0">
                <a:solidFill>
                  <a:srgbClr val="575757"/>
                </a:solidFill>
              </a:rPr>
              <a:t>In today’s age of “remote work”, foundational defenses are designed to be secure regardless of location</a:t>
            </a:r>
          </a:p>
        </p:txBody>
      </p:sp>
      <p:sp>
        <p:nvSpPr>
          <p:cNvPr id="8" name="TextBox 7">
            <a:extLst>
              <a:ext uri="{FF2B5EF4-FFF2-40B4-BE49-F238E27FC236}">
                <a16:creationId xmlns:a16="http://schemas.microsoft.com/office/drawing/2014/main" id="{1EE47C13-791D-4C1B-A192-307C44EB670D}"/>
              </a:ext>
            </a:extLst>
          </p:cNvPr>
          <p:cNvSpPr txBox="1"/>
          <p:nvPr/>
        </p:nvSpPr>
        <p:spPr>
          <a:xfrm>
            <a:off x="807807" y="2897955"/>
            <a:ext cx="3190126" cy="35317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350" dirty="0">
                <a:solidFill>
                  <a:schemeClr val="tx2"/>
                </a:solidFill>
              </a:rPr>
              <a:t>“Simpler” Implementation</a:t>
            </a:r>
          </a:p>
        </p:txBody>
      </p:sp>
      <p:sp>
        <p:nvSpPr>
          <p:cNvPr id="9" name="TextBox 8">
            <a:extLst>
              <a:ext uri="{FF2B5EF4-FFF2-40B4-BE49-F238E27FC236}">
                <a16:creationId xmlns:a16="http://schemas.microsoft.com/office/drawing/2014/main" id="{812CF025-F838-4E0D-BA2D-3D6F6BC9F09B}"/>
              </a:ext>
            </a:extLst>
          </p:cNvPr>
          <p:cNvSpPr txBox="1"/>
          <p:nvPr/>
        </p:nvSpPr>
        <p:spPr>
          <a:xfrm>
            <a:off x="1231615" y="3254981"/>
            <a:ext cx="6680771" cy="39015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050" dirty="0">
                <a:solidFill>
                  <a:srgbClr val="575757"/>
                </a:solidFill>
              </a:rPr>
              <a:t>While in some ways it introduces additional complexity (additional layers, additional components, dynamic and automated management), over time, it can actually simplify the environment with a greater next gain</a:t>
            </a:r>
          </a:p>
        </p:txBody>
      </p:sp>
      <p:sp>
        <p:nvSpPr>
          <p:cNvPr id="10" name="Google Shape;378;p51">
            <a:extLst>
              <a:ext uri="{FF2B5EF4-FFF2-40B4-BE49-F238E27FC236}">
                <a16:creationId xmlns:a16="http://schemas.microsoft.com/office/drawing/2014/main" id="{995C7758-DE31-2949-A431-1E66141C6C75}"/>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121</a:t>
            </a:fld>
            <a:endParaRPr/>
          </a:p>
        </p:txBody>
      </p:sp>
    </p:spTree>
    <p:extLst>
      <p:ext uri="{BB962C8B-B14F-4D97-AF65-F5344CB8AC3E}">
        <p14:creationId xmlns:p14="http://schemas.microsoft.com/office/powerpoint/2010/main" val="253545755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AC43A1-55C3-4B36-8E64-EA9507003A89}"/>
              </a:ext>
            </a:extLst>
          </p:cNvPr>
          <p:cNvSpPr>
            <a:spLocks noGrp="1"/>
          </p:cNvSpPr>
          <p:nvPr>
            <p:ph type="title"/>
          </p:nvPr>
        </p:nvSpPr>
        <p:spPr/>
        <p:txBody>
          <a:bodyPr/>
          <a:lstStyle/>
          <a:p>
            <a:r>
              <a:rPr lang="en-US" dirty="0"/>
              <a:t>One Possible Solution</a:t>
            </a:r>
          </a:p>
        </p:txBody>
      </p:sp>
      <p:pic>
        <p:nvPicPr>
          <p:cNvPr id="7" name="Picture 6">
            <a:extLst>
              <a:ext uri="{FF2B5EF4-FFF2-40B4-BE49-F238E27FC236}">
                <a16:creationId xmlns:a16="http://schemas.microsoft.com/office/drawing/2014/main" id="{A9EF999A-03C3-440D-A53D-7F1C2BE996A8}"/>
              </a:ext>
            </a:extLst>
          </p:cNvPr>
          <p:cNvPicPr>
            <a:picLocks/>
          </p:cNvPicPr>
          <p:nvPr/>
        </p:nvPicPr>
        <p:blipFill>
          <a:blip r:embed="rId3"/>
          <a:stretch>
            <a:fillRect/>
          </a:stretch>
        </p:blipFill>
        <p:spPr>
          <a:xfrm>
            <a:off x="1682877" y="1076550"/>
            <a:ext cx="5778246" cy="3643122"/>
          </a:xfrm>
          <a:prstGeom prst="rect">
            <a:avLst/>
          </a:prstGeom>
        </p:spPr>
      </p:pic>
      <p:sp>
        <p:nvSpPr>
          <p:cNvPr id="4" name="Google Shape;378;p51">
            <a:extLst>
              <a:ext uri="{FF2B5EF4-FFF2-40B4-BE49-F238E27FC236}">
                <a16:creationId xmlns:a16="http://schemas.microsoft.com/office/drawing/2014/main" id="{A046F07D-66D7-7402-75B8-44D004010955}"/>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122</a:t>
            </a:fld>
            <a:endParaRPr/>
          </a:p>
        </p:txBody>
      </p:sp>
    </p:spTree>
    <p:extLst>
      <p:ext uri="{BB962C8B-B14F-4D97-AF65-F5344CB8AC3E}">
        <p14:creationId xmlns:p14="http://schemas.microsoft.com/office/powerpoint/2010/main" val="39498131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43B745-23A5-4D36-B81B-541DAAFDFDB8}"/>
              </a:ext>
            </a:extLst>
          </p:cNvPr>
          <p:cNvSpPr>
            <a:spLocks noGrp="1"/>
          </p:cNvSpPr>
          <p:nvPr>
            <p:ph type="title"/>
          </p:nvPr>
        </p:nvSpPr>
        <p:spPr/>
        <p:txBody>
          <a:bodyPr/>
          <a:lstStyle/>
          <a:p>
            <a:r>
              <a:rPr lang="en-US" dirty="0"/>
              <a:t>Architecting for Zero Trust</a:t>
            </a:r>
          </a:p>
        </p:txBody>
      </p:sp>
    </p:spTree>
    <p:extLst>
      <p:ext uri="{BB962C8B-B14F-4D97-AF65-F5344CB8AC3E}">
        <p14:creationId xmlns:p14="http://schemas.microsoft.com/office/powerpoint/2010/main" val="148654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A93781-DB5B-4AA0-B76C-9239016658AC}"/>
              </a:ext>
            </a:extLst>
          </p:cNvPr>
          <p:cNvSpPr>
            <a:spLocks noGrp="1"/>
          </p:cNvSpPr>
          <p:nvPr>
            <p:ph type="title"/>
          </p:nvPr>
        </p:nvSpPr>
        <p:spPr/>
        <p:txBody>
          <a:bodyPr/>
          <a:lstStyle/>
          <a:p>
            <a:r>
              <a:rPr lang="en-US" dirty="0"/>
              <a:t>Architecting for Zero Trust</a:t>
            </a:r>
          </a:p>
        </p:txBody>
      </p:sp>
      <p:grpSp>
        <p:nvGrpSpPr>
          <p:cNvPr id="52" name="Group 51">
            <a:extLst>
              <a:ext uri="{FF2B5EF4-FFF2-40B4-BE49-F238E27FC236}">
                <a16:creationId xmlns:a16="http://schemas.microsoft.com/office/drawing/2014/main" id="{8FC70167-DB83-4EC3-ABEA-99311AA4F873}"/>
              </a:ext>
            </a:extLst>
          </p:cNvPr>
          <p:cNvGrpSpPr/>
          <p:nvPr/>
        </p:nvGrpSpPr>
        <p:grpSpPr>
          <a:xfrm>
            <a:off x="618385" y="1094196"/>
            <a:ext cx="7907231" cy="3674454"/>
            <a:chOff x="494878" y="1962362"/>
            <a:chExt cx="10542975" cy="4899272"/>
          </a:xfrm>
        </p:grpSpPr>
        <p:sp>
          <p:nvSpPr>
            <p:cNvPr id="4" name="Rectangle: Rounded Corners 3">
              <a:extLst>
                <a:ext uri="{FF2B5EF4-FFF2-40B4-BE49-F238E27FC236}">
                  <a16:creationId xmlns:a16="http://schemas.microsoft.com/office/drawing/2014/main" id="{8DD24E61-16DC-46ED-9639-CE2A859D39FA}"/>
                </a:ext>
              </a:extLst>
            </p:cNvPr>
            <p:cNvSpPr/>
            <p:nvPr/>
          </p:nvSpPr>
          <p:spPr>
            <a:xfrm>
              <a:off x="686655" y="1962363"/>
              <a:ext cx="1541124" cy="1148137"/>
            </a:xfrm>
            <a:prstGeom prst="roundRect">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Threat Modeling</a:t>
              </a:r>
            </a:p>
          </p:txBody>
        </p:sp>
        <p:sp>
          <p:nvSpPr>
            <p:cNvPr id="7" name="Rectangle: Rounded Corners 6">
              <a:extLst>
                <a:ext uri="{FF2B5EF4-FFF2-40B4-BE49-F238E27FC236}">
                  <a16:creationId xmlns:a16="http://schemas.microsoft.com/office/drawing/2014/main" id="{4D5D11D6-022B-4BB0-8960-C6077CF391BB}"/>
                </a:ext>
              </a:extLst>
            </p:cNvPr>
            <p:cNvSpPr/>
            <p:nvPr/>
          </p:nvSpPr>
          <p:spPr>
            <a:xfrm>
              <a:off x="2845937" y="1962363"/>
              <a:ext cx="1541124" cy="1148137"/>
            </a:xfrm>
            <a:prstGeom prst="roundRect">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Assess &amp; Classify Relevant Data &amp; Data Sources</a:t>
              </a:r>
            </a:p>
          </p:txBody>
        </p:sp>
        <p:sp>
          <p:nvSpPr>
            <p:cNvPr id="5" name="Rectangle: Rounded Corners 4">
              <a:extLst>
                <a:ext uri="{FF2B5EF4-FFF2-40B4-BE49-F238E27FC236}">
                  <a16:creationId xmlns:a16="http://schemas.microsoft.com/office/drawing/2014/main" id="{DA6DC040-48C3-4A35-841D-E5071D342C71}"/>
                </a:ext>
              </a:extLst>
            </p:cNvPr>
            <p:cNvSpPr/>
            <p:nvPr/>
          </p:nvSpPr>
          <p:spPr>
            <a:xfrm>
              <a:off x="7164501" y="1962362"/>
              <a:ext cx="1541124" cy="1148137"/>
            </a:xfrm>
            <a:prstGeom prst="roundRect">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Identify Network-Related PEPs</a:t>
              </a:r>
            </a:p>
          </p:txBody>
        </p:sp>
        <p:sp>
          <p:nvSpPr>
            <p:cNvPr id="9" name="TextBox 8">
              <a:extLst>
                <a:ext uri="{FF2B5EF4-FFF2-40B4-BE49-F238E27FC236}">
                  <a16:creationId xmlns:a16="http://schemas.microsoft.com/office/drawing/2014/main" id="{B038883B-3851-410D-AB20-0D4DD350CAA3}"/>
                </a:ext>
              </a:extLst>
            </p:cNvPr>
            <p:cNvSpPr txBox="1"/>
            <p:nvPr/>
          </p:nvSpPr>
          <p:spPr>
            <a:xfrm>
              <a:off x="6991554" y="3182026"/>
              <a:ext cx="1887017" cy="64727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chemeClr val="tx1"/>
                  </a:solidFill>
                </a:rPr>
                <a:t>Potential points of exposure in the target network topology</a:t>
              </a:r>
            </a:p>
          </p:txBody>
        </p:sp>
        <p:sp>
          <p:nvSpPr>
            <p:cNvPr id="6" name="Rectangle: Rounded Corners 5">
              <a:extLst>
                <a:ext uri="{FF2B5EF4-FFF2-40B4-BE49-F238E27FC236}">
                  <a16:creationId xmlns:a16="http://schemas.microsoft.com/office/drawing/2014/main" id="{1846C982-3C3F-475E-8A2F-E521F16D9781}"/>
                </a:ext>
              </a:extLst>
            </p:cNvPr>
            <p:cNvSpPr/>
            <p:nvPr/>
          </p:nvSpPr>
          <p:spPr>
            <a:xfrm>
              <a:off x="9323783" y="1962362"/>
              <a:ext cx="1541124" cy="1148137"/>
            </a:xfrm>
            <a:prstGeom prst="roundRect">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Identify Infrastructure-Specific PEPs</a:t>
              </a:r>
            </a:p>
          </p:txBody>
        </p:sp>
        <p:sp>
          <p:nvSpPr>
            <p:cNvPr id="11" name="TextBox 10">
              <a:extLst>
                <a:ext uri="{FF2B5EF4-FFF2-40B4-BE49-F238E27FC236}">
                  <a16:creationId xmlns:a16="http://schemas.microsoft.com/office/drawing/2014/main" id="{7A026ED6-3468-42C4-95FD-7160BF5E8BA9}"/>
                </a:ext>
              </a:extLst>
            </p:cNvPr>
            <p:cNvSpPr txBox="1"/>
            <p:nvPr/>
          </p:nvSpPr>
          <p:spPr>
            <a:xfrm>
              <a:off x="9150836" y="3182026"/>
              <a:ext cx="1887017" cy="99145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chemeClr val="tx1"/>
                  </a:solidFill>
                </a:rPr>
                <a:t>Potential points of exposure in the infrastructure that will be used (e.g., Cloud services, RDBMS, etc.)</a:t>
              </a:r>
            </a:p>
          </p:txBody>
        </p:sp>
        <p:sp>
          <p:nvSpPr>
            <p:cNvPr id="13" name="Rectangle: Rounded Corners 12">
              <a:extLst>
                <a:ext uri="{FF2B5EF4-FFF2-40B4-BE49-F238E27FC236}">
                  <a16:creationId xmlns:a16="http://schemas.microsoft.com/office/drawing/2014/main" id="{ED21FA98-BF70-4BC1-AA41-0CEC20D8BB0D}"/>
                </a:ext>
              </a:extLst>
            </p:cNvPr>
            <p:cNvSpPr/>
            <p:nvPr/>
          </p:nvSpPr>
          <p:spPr>
            <a:xfrm>
              <a:off x="5005219" y="1962363"/>
              <a:ext cx="1541124" cy="1148137"/>
            </a:xfrm>
            <a:prstGeom prst="roundRect">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Identify Acceptable Zones of Implicit Trust</a:t>
              </a:r>
            </a:p>
          </p:txBody>
        </p:sp>
        <p:grpSp>
          <p:nvGrpSpPr>
            <p:cNvPr id="19" name="Group 18">
              <a:extLst>
                <a:ext uri="{FF2B5EF4-FFF2-40B4-BE49-F238E27FC236}">
                  <a16:creationId xmlns:a16="http://schemas.microsoft.com/office/drawing/2014/main" id="{C4E34450-277B-464C-8024-E6A340B09C68}"/>
                </a:ext>
              </a:extLst>
            </p:cNvPr>
            <p:cNvGrpSpPr/>
            <p:nvPr/>
          </p:nvGrpSpPr>
          <p:grpSpPr>
            <a:xfrm>
              <a:off x="9150835" y="4578200"/>
              <a:ext cx="1887017" cy="1887879"/>
              <a:chOff x="10239911" y="2278290"/>
              <a:chExt cx="1887017" cy="1887879"/>
            </a:xfrm>
          </p:grpSpPr>
          <p:sp>
            <p:nvSpPr>
              <p:cNvPr id="8" name="Rectangle: Rounded Corners 7">
                <a:extLst>
                  <a:ext uri="{FF2B5EF4-FFF2-40B4-BE49-F238E27FC236}">
                    <a16:creationId xmlns:a16="http://schemas.microsoft.com/office/drawing/2014/main" id="{63F6219F-951A-466E-B33F-2E726E1BCFD5}"/>
                  </a:ext>
                </a:extLst>
              </p:cNvPr>
              <p:cNvSpPr/>
              <p:nvPr/>
            </p:nvSpPr>
            <p:spPr>
              <a:xfrm>
                <a:off x="10431688" y="2278290"/>
                <a:ext cx="1541124" cy="1148137"/>
              </a:xfrm>
              <a:prstGeom prst="roundRect">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Identify Application-Specific PEPs</a:t>
                </a:r>
              </a:p>
            </p:txBody>
          </p:sp>
          <p:sp>
            <p:nvSpPr>
              <p:cNvPr id="14" name="TextBox 13">
                <a:extLst>
                  <a:ext uri="{FF2B5EF4-FFF2-40B4-BE49-F238E27FC236}">
                    <a16:creationId xmlns:a16="http://schemas.microsoft.com/office/drawing/2014/main" id="{0BBF6F59-76E7-4BD8-9D49-83D135625B08}"/>
                  </a:ext>
                </a:extLst>
              </p:cNvPr>
              <p:cNvSpPr txBox="1"/>
              <p:nvPr/>
            </p:nvSpPr>
            <p:spPr>
              <a:xfrm>
                <a:off x="10239911" y="3518897"/>
                <a:ext cx="1887017" cy="64727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chemeClr val="tx1"/>
                    </a:solidFill>
                  </a:rPr>
                  <a:t>Additional AuthN/</a:t>
                </a:r>
                <a:r>
                  <a:rPr lang="en-US" sz="900" dirty="0" err="1">
                    <a:solidFill>
                      <a:schemeClr val="tx1"/>
                    </a:solidFill>
                  </a:rPr>
                  <a:t>AuthZ</a:t>
                </a:r>
                <a:r>
                  <a:rPr lang="en-US" sz="900" dirty="0">
                    <a:solidFill>
                      <a:schemeClr val="tx1"/>
                    </a:solidFill>
                  </a:rPr>
                  <a:t> requirements specific to the application</a:t>
                </a:r>
              </a:p>
            </p:txBody>
          </p:sp>
        </p:grpSp>
        <p:sp>
          <p:nvSpPr>
            <p:cNvPr id="15" name="Rectangle: Rounded Corners 14">
              <a:extLst>
                <a:ext uri="{FF2B5EF4-FFF2-40B4-BE49-F238E27FC236}">
                  <a16:creationId xmlns:a16="http://schemas.microsoft.com/office/drawing/2014/main" id="{D48F71C1-D73A-4E90-A06C-F327981236DB}"/>
                </a:ext>
              </a:extLst>
            </p:cNvPr>
            <p:cNvSpPr/>
            <p:nvPr/>
          </p:nvSpPr>
          <p:spPr>
            <a:xfrm>
              <a:off x="7164501" y="4578199"/>
              <a:ext cx="1541124" cy="1148137"/>
            </a:xfrm>
            <a:prstGeom prst="roundRect">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Ensure Required PEPs in Place or Add if Needed</a:t>
              </a:r>
            </a:p>
          </p:txBody>
        </p:sp>
        <p:sp>
          <p:nvSpPr>
            <p:cNvPr id="16" name="Rectangle: Rounded Corners 15">
              <a:extLst>
                <a:ext uri="{FF2B5EF4-FFF2-40B4-BE49-F238E27FC236}">
                  <a16:creationId xmlns:a16="http://schemas.microsoft.com/office/drawing/2014/main" id="{8325AA1F-D7B1-4EE5-90D4-BA675F289EED}"/>
                </a:ext>
              </a:extLst>
            </p:cNvPr>
            <p:cNvSpPr/>
            <p:nvPr/>
          </p:nvSpPr>
          <p:spPr>
            <a:xfrm>
              <a:off x="5005219" y="4578198"/>
              <a:ext cx="1541124" cy="1148137"/>
            </a:xfrm>
            <a:prstGeom prst="roundRect">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Assess Application Approach to Managing &amp; Using Keys, Tokens, &amp; Secrets</a:t>
              </a:r>
            </a:p>
          </p:txBody>
        </p:sp>
        <p:sp>
          <p:nvSpPr>
            <p:cNvPr id="17" name="Rectangle: Rounded Corners 16">
              <a:extLst>
                <a:ext uri="{FF2B5EF4-FFF2-40B4-BE49-F238E27FC236}">
                  <a16:creationId xmlns:a16="http://schemas.microsoft.com/office/drawing/2014/main" id="{3DD2F17B-5C3E-4CF3-98FE-1C3B4A408D0E}"/>
                </a:ext>
              </a:extLst>
            </p:cNvPr>
            <p:cNvSpPr/>
            <p:nvPr/>
          </p:nvSpPr>
          <p:spPr>
            <a:xfrm>
              <a:off x="2845937" y="4578197"/>
              <a:ext cx="1541124" cy="1148137"/>
            </a:xfrm>
            <a:prstGeom prst="roundRect">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Verify Adherence to Logging Policy for Local &amp; Central SIEM</a:t>
              </a:r>
            </a:p>
          </p:txBody>
        </p:sp>
        <p:sp>
          <p:nvSpPr>
            <p:cNvPr id="18" name="Rectangle: Rounded Corners 17">
              <a:extLst>
                <a:ext uri="{FF2B5EF4-FFF2-40B4-BE49-F238E27FC236}">
                  <a16:creationId xmlns:a16="http://schemas.microsoft.com/office/drawing/2014/main" id="{3D34329E-C1CF-42CE-B014-7D89266BDD44}"/>
                </a:ext>
              </a:extLst>
            </p:cNvPr>
            <p:cNvSpPr/>
            <p:nvPr/>
          </p:nvSpPr>
          <p:spPr>
            <a:xfrm>
              <a:off x="667826" y="4578197"/>
              <a:ext cx="1541124" cy="1148137"/>
            </a:xfrm>
            <a:prstGeom prst="roundRect">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Penetration Testing</a:t>
              </a:r>
            </a:p>
          </p:txBody>
        </p:sp>
        <p:cxnSp>
          <p:nvCxnSpPr>
            <p:cNvPr id="21" name="Straight Arrow Connector 20">
              <a:extLst>
                <a:ext uri="{FF2B5EF4-FFF2-40B4-BE49-F238E27FC236}">
                  <a16:creationId xmlns:a16="http://schemas.microsoft.com/office/drawing/2014/main" id="{40F8AA88-E856-4917-9569-A85BC9733A73}"/>
                </a:ext>
              </a:extLst>
            </p:cNvPr>
            <p:cNvCxnSpPr>
              <a:stCxn id="4" idx="3"/>
              <a:endCxn id="7" idx="1"/>
            </p:cNvCxnSpPr>
            <p:nvPr/>
          </p:nvCxnSpPr>
          <p:spPr>
            <a:xfrm>
              <a:off x="2227779" y="2536432"/>
              <a:ext cx="618158" cy="0"/>
            </a:xfrm>
            <a:prstGeom prst="straightConnector1">
              <a:avLst/>
            </a:prstGeom>
            <a:ln w="254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B29318B-5C95-4989-B21E-17017A8FE9BB}"/>
                </a:ext>
              </a:extLst>
            </p:cNvPr>
            <p:cNvCxnSpPr/>
            <p:nvPr/>
          </p:nvCxnSpPr>
          <p:spPr>
            <a:xfrm>
              <a:off x="4387061" y="2536430"/>
              <a:ext cx="618158" cy="0"/>
            </a:xfrm>
            <a:prstGeom prst="straightConnector1">
              <a:avLst/>
            </a:prstGeom>
            <a:ln w="254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F101AD8-AA8D-402D-94DA-6285B50D4676}"/>
                </a:ext>
              </a:extLst>
            </p:cNvPr>
            <p:cNvCxnSpPr/>
            <p:nvPr/>
          </p:nvCxnSpPr>
          <p:spPr>
            <a:xfrm>
              <a:off x="6546343" y="2536430"/>
              <a:ext cx="618158" cy="0"/>
            </a:xfrm>
            <a:prstGeom prst="straightConnector1">
              <a:avLst/>
            </a:prstGeom>
            <a:ln w="254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F3A1BF1-4341-44D0-A989-F9010C653928}"/>
                </a:ext>
              </a:extLst>
            </p:cNvPr>
            <p:cNvCxnSpPr/>
            <p:nvPr/>
          </p:nvCxnSpPr>
          <p:spPr>
            <a:xfrm>
              <a:off x="8705625" y="2543707"/>
              <a:ext cx="618158" cy="0"/>
            </a:xfrm>
            <a:prstGeom prst="straightConnector1">
              <a:avLst/>
            </a:prstGeom>
            <a:ln w="254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E02EC28E-891A-45B2-A8EB-861360353966}"/>
                </a:ext>
              </a:extLst>
            </p:cNvPr>
            <p:cNvCxnSpPr>
              <a:cxnSpLocks/>
              <a:stCxn id="6" idx="3"/>
              <a:endCxn id="8" idx="3"/>
            </p:cNvCxnSpPr>
            <p:nvPr/>
          </p:nvCxnSpPr>
          <p:spPr>
            <a:xfrm>
              <a:off x="10864907" y="2536431"/>
              <a:ext cx="18829" cy="2615838"/>
            </a:xfrm>
            <a:prstGeom prst="bentConnector3">
              <a:avLst>
                <a:gd name="adj1" fmla="val 1859743"/>
              </a:avLst>
            </a:prstGeom>
            <a:ln w="254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E2CFF3F-BB02-4BB3-A1DB-40999D647570}"/>
                </a:ext>
              </a:extLst>
            </p:cNvPr>
            <p:cNvCxnSpPr>
              <a:stCxn id="8" idx="1"/>
              <a:endCxn id="15" idx="3"/>
            </p:cNvCxnSpPr>
            <p:nvPr/>
          </p:nvCxnSpPr>
          <p:spPr>
            <a:xfrm flipH="1" flipV="1">
              <a:off x="8705625" y="5152268"/>
              <a:ext cx="636987" cy="1"/>
            </a:xfrm>
            <a:prstGeom prst="straightConnector1">
              <a:avLst/>
            </a:prstGeom>
            <a:ln w="254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990BC10-9524-470E-88C8-4FFCF751D357}"/>
                </a:ext>
              </a:extLst>
            </p:cNvPr>
            <p:cNvCxnSpPr>
              <a:stCxn id="15" idx="1"/>
              <a:endCxn id="16" idx="3"/>
            </p:cNvCxnSpPr>
            <p:nvPr/>
          </p:nvCxnSpPr>
          <p:spPr>
            <a:xfrm flipH="1" flipV="1">
              <a:off x="6546343" y="5152267"/>
              <a:ext cx="618158" cy="1"/>
            </a:xfrm>
            <a:prstGeom prst="straightConnector1">
              <a:avLst/>
            </a:prstGeom>
            <a:ln w="254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04BD265-56C1-4254-B448-2CCA5BCC4986}"/>
                </a:ext>
              </a:extLst>
            </p:cNvPr>
            <p:cNvCxnSpPr>
              <a:stCxn id="16" idx="1"/>
              <a:endCxn id="17" idx="3"/>
            </p:cNvCxnSpPr>
            <p:nvPr/>
          </p:nvCxnSpPr>
          <p:spPr>
            <a:xfrm flipH="1" flipV="1">
              <a:off x="4387061" y="5152266"/>
              <a:ext cx="618158" cy="1"/>
            </a:xfrm>
            <a:prstGeom prst="straightConnector1">
              <a:avLst/>
            </a:prstGeom>
            <a:ln w="254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A0D16DF-9D80-4165-915B-BBA736BAC001}"/>
                </a:ext>
              </a:extLst>
            </p:cNvPr>
            <p:cNvCxnSpPr>
              <a:stCxn id="17" idx="1"/>
              <a:endCxn id="18" idx="3"/>
            </p:cNvCxnSpPr>
            <p:nvPr/>
          </p:nvCxnSpPr>
          <p:spPr>
            <a:xfrm flipH="1">
              <a:off x="2208950" y="5152266"/>
              <a:ext cx="636987" cy="0"/>
            </a:xfrm>
            <a:prstGeom prst="straightConnector1">
              <a:avLst/>
            </a:prstGeom>
            <a:ln w="254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CAA143B7-D8C9-42B6-BF35-8AE9C3EC9334}"/>
                </a:ext>
              </a:extLst>
            </p:cNvPr>
            <p:cNvCxnSpPr>
              <a:cxnSpLocks/>
              <a:stCxn id="4" idx="1"/>
              <a:endCxn id="18" idx="1"/>
            </p:cNvCxnSpPr>
            <p:nvPr/>
          </p:nvCxnSpPr>
          <p:spPr>
            <a:xfrm rot="10800000" flipV="1">
              <a:off x="667827" y="2536432"/>
              <a:ext cx="18829" cy="2615834"/>
            </a:xfrm>
            <a:prstGeom prst="bentConnector3">
              <a:avLst>
                <a:gd name="adj1" fmla="val 1805173"/>
              </a:avLst>
            </a:prstGeom>
            <a:ln w="25400" cap="rnd">
              <a:solidFill>
                <a:schemeClr val="tx1">
                  <a:lumMod val="60000"/>
                  <a:lumOff val="40000"/>
                </a:schemeClr>
              </a:solidFill>
              <a:prstDash val="solid"/>
              <a:round/>
              <a:headEnd type="triangle"/>
              <a:tailEnd type="non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8DFCD7B-FC01-4E3A-B633-8BE9BD60A4E9}"/>
                </a:ext>
              </a:extLst>
            </p:cNvPr>
            <p:cNvSpPr txBox="1"/>
            <p:nvPr/>
          </p:nvSpPr>
          <p:spPr>
            <a:xfrm>
              <a:off x="494879" y="3182026"/>
              <a:ext cx="1887017" cy="50254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chemeClr val="tx1"/>
                  </a:solidFill>
                </a:rPr>
                <a:t>Identify &amp; prioritize potential attack vectors</a:t>
              </a:r>
            </a:p>
          </p:txBody>
        </p:sp>
        <p:sp>
          <p:nvSpPr>
            <p:cNvPr id="46" name="TextBox 45">
              <a:extLst>
                <a:ext uri="{FF2B5EF4-FFF2-40B4-BE49-F238E27FC236}">
                  <a16:creationId xmlns:a16="http://schemas.microsoft.com/office/drawing/2014/main" id="{146113E2-3EAB-4E41-A220-D8984757D82C}"/>
                </a:ext>
              </a:extLst>
            </p:cNvPr>
            <p:cNvSpPr txBox="1"/>
            <p:nvPr/>
          </p:nvSpPr>
          <p:spPr>
            <a:xfrm>
              <a:off x="2672993" y="3182024"/>
              <a:ext cx="1887017" cy="7971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chemeClr val="tx1"/>
                  </a:solidFill>
                </a:rPr>
                <a:t>Understand data sensitivity, compliance, &amp; regulatory requirements for data</a:t>
              </a:r>
            </a:p>
          </p:txBody>
        </p:sp>
        <p:sp>
          <p:nvSpPr>
            <p:cNvPr id="47" name="TextBox 46">
              <a:extLst>
                <a:ext uri="{FF2B5EF4-FFF2-40B4-BE49-F238E27FC236}">
                  <a16:creationId xmlns:a16="http://schemas.microsoft.com/office/drawing/2014/main" id="{C3125A31-2F40-4821-A669-D03AB6EEB326}"/>
                </a:ext>
              </a:extLst>
            </p:cNvPr>
            <p:cNvSpPr txBox="1"/>
            <p:nvPr/>
          </p:nvSpPr>
          <p:spPr>
            <a:xfrm>
              <a:off x="4832272" y="3182023"/>
              <a:ext cx="1887017" cy="67737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chemeClr val="tx1"/>
                  </a:solidFill>
                </a:rPr>
                <a:t>Identify small groups of components that should support implicit trust</a:t>
              </a:r>
            </a:p>
          </p:txBody>
        </p:sp>
        <p:sp>
          <p:nvSpPr>
            <p:cNvPr id="48" name="TextBox 47">
              <a:extLst>
                <a:ext uri="{FF2B5EF4-FFF2-40B4-BE49-F238E27FC236}">
                  <a16:creationId xmlns:a16="http://schemas.microsoft.com/office/drawing/2014/main" id="{2AC46E09-C274-46AF-86F2-615F4BABCF9E}"/>
                </a:ext>
              </a:extLst>
            </p:cNvPr>
            <p:cNvSpPr txBox="1"/>
            <p:nvPr/>
          </p:nvSpPr>
          <p:spPr>
            <a:xfrm>
              <a:off x="6991553" y="5818807"/>
              <a:ext cx="1887017" cy="6564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chemeClr val="tx1"/>
                  </a:solidFill>
                </a:rPr>
                <a:t>Use any available APIs or hooks to existing before creating custom</a:t>
              </a:r>
            </a:p>
          </p:txBody>
        </p:sp>
        <p:sp>
          <p:nvSpPr>
            <p:cNvPr id="49" name="TextBox 48">
              <a:extLst>
                <a:ext uri="{FF2B5EF4-FFF2-40B4-BE49-F238E27FC236}">
                  <a16:creationId xmlns:a16="http://schemas.microsoft.com/office/drawing/2014/main" id="{9B3EA6E1-7B20-4C1B-9037-A7B9AC1EBFFE}"/>
                </a:ext>
              </a:extLst>
            </p:cNvPr>
            <p:cNvSpPr txBox="1"/>
            <p:nvPr/>
          </p:nvSpPr>
          <p:spPr>
            <a:xfrm>
              <a:off x="4770621" y="5822442"/>
              <a:ext cx="2010318" cy="103919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chemeClr val="tx1"/>
                  </a:solidFill>
                </a:rPr>
                <a:t>What are the sensitive pieces of configuration needed and what approach will be used to securely incorporate them</a:t>
              </a:r>
            </a:p>
          </p:txBody>
        </p:sp>
        <p:sp>
          <p:nvSpPr>
            <p:cNvPr id="50" name="TextBox 49">
              <a:extLst>
                <a:ext uri="{FF2B5EF4-FFF2-40B4-BE49-F238E27FC236}">
                  <a16:creationId xmlns:a16="http://schemas.microsoft.com/office/drawing/2014/main" id="{40133E63-9724-4C4D-9619-F69AA8D92AF2}"/>
                </a:ext>
              </a:extLst>
            </p:cNvPr>
            <p:cNvSpPr txBox="1"/>
            <p:nvPr/>
          </p:nvSpPr>
          <p:spPr>
            <a:xfrm>
              <a:off x="2672990" y="5818806"/>
              <a:ext cx="1887017" cy="103918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chemeClr val="tx1"/>
                  </a:solidFill>
                </a:rPr>
                <a:t>Identify what needs to be logged, how it will be aggregated into SIEM, and confirm no exposure in logging detail</a:t>
              </a:r>
            </a:p>
          </p:txBody>
        </p:sp>
        <p:sp>
          <p:nvSpPr>
            <p:cNvPr id="51" name="TextBox 50">
              <a:extLst>
                <a:ext uri="{FF2B5EF4-FFF2-40B4-BE49-F238E27FC236}">
                  <a16:creationId xmlns:a16="http://schemas.microsoft.com/office/drawing/2014/main" id="{A7CB542F-F054-4659-8F9F-3F508A50E70B}"/>
                </a:ext>
              </a:extLst>
            </p:cNvPr>
            <p:cNvSpPr txBox="1"/>
            <p:nvPr/>
          </p:nvSpPr>
          <p:spPr>
            <a:xfrm>
              <a:off x="494878" y="5818805"/>
              <a:ext cx="1887017" cy="103918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chemeClr val="tx1"/>
                  </a:solidFill>
                </a:rPr>
                <a:t>Plan for the necessary testing to validate security of architecture &amp; application workflow</a:t>
              </a:r>
            </a:p>
          </p:txBody>
        </p:sp>
      </p:grpSp>
      <p:sp>
        <p:nvSpPr>
          <p:cNvPr id="10" name="Google Shape;378;p51">
            <a:extLst>
              <a:ext uri="{FF2B5EF4-FFF2-40B4-BE49-F238E27FC236}">
                <a16:creationId xmlns:a16="http://schemas.microsoft.com/office/drawing/2014/main" id="{507E6DA3-75D4-9FC0-53C3-EFC015FDE009}"/>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124</a:t>
            </a:fld>
            <a:endParaRPr/>
          </a:p>
        </p:txBody>
      </p:sp>
    </p:spTree>
    <p:extLst>
      <p:ext uri="{BB962C8B-B14F-4D97-AF65-F5344CB8AC3E}">
        <p14:creationId xmlns:p14="http://schemas.microsoft.com/office/powerpoint/2010/main" val="5947788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90" name="Google Shape;390;p53"/>
          <p:cNvPicPr preferRelativeResize="0"/>
          <p:nvPr/>
        </p:nvPicPr>
        <p:blipFill>
          <a:blip r:embed="rId3">
            <a:alphaModFix amt="37000"/>
          </a:blip>
          <a:stretch>
            <a:fillRect/>
          </a:stretch>
        </p:blipFill>
        <p:spPr>
          <a:xfrm>
            <a:off x="1369354" y="158875"/>
            <a:ext cx="5070393" cy="5143501"/>
          </a:xfrm>
          <a:prstGeom prst="rect">
            <a:avLst/>
          </a:prstGeom>
          <a:noFill/>
          <a:ln>
            <a:noFill/>
          </a:ln>
        </p:spPr>
      </p:pic>
      <p:sp>
        <p:nvSpPr>
          <p:cNvPr id="391" name="Google Shape;391;p53"/>
          <p:cNvSpPr/>
          <p:nvPr/>
        </p:nvSpPr>
        <p:spPr>
          <a:xfrm flipH="1">
            <a:off x="770425" y="2009875"/>
            <a:ext cx="22263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53"/>
          <p:cNvGrpSpPr/>
          <p:nvPr/>
        </p:nvGrpSpPr>
        <p:grpSpPr>
          <a:xfrm>
            <a:off x="4491032" y="1168875"/>
            <a:ext cx="4689327" cy="4991730"/>
            <a:chOff x="3458352" y="512656"/>
            <a:chExt cx="5769350" cy="5951747"/>
          </a:xfrm>
        </p:grpSpPr>
        <p:pic>
          <p:nvPicPr>
            <p:cNvPr id="393" name="Google Shape;393;p53"/>
            <p:cNvPicPr preferRelativeResize="0"/>
            <p:nvPr/>
          </p:nvPicPr>
          <p:blipFill>
            <a:blip r:embed="rId4">
              <a:alphaModFix amt="64000"/>
            </a:blip>
            <a:stretch>
              <a:fillRect/>
            </a:stretch>
          </p:blipFill>
          <p:spPr>
            <a:xfrm rot="-5400000">
              <a:off x="4778715" y="2015416"/>
              <a:ext cx="5951747" cy="2946227"/>
            </a:xfrm>
            <a:prstGeom prst="rect">
              <a:avLst/>
            </a:prstGeom>
            <a:noFill/>
            <a:ln>
              <a:noFill/>
            </a:ln>
          </p:spPr>
        </p:pic>
        <p:pic>
          <p:nvPicPr>
            <p:cNvPr id="394" name="Google Shape;394;p53"/>
            <p:cNvPicPr preferRelativeResize="0"/>
            <p:nvPr/>
          </p:nvPicPr>
          <p:blipFill>
            <a:blip r:embed="rId4">
              <a:alphaModFix amt="64000"/>
            </a:blip>
            <a:stretch>
              <a:fillRect/>
            </a:stretch>
          </p:blipFill>
          <p:spPr>
            <a:xfrm rot="-5400000">
              <a:off x="1955593" y="2015416"/>
              <a:ext cx="5951747" cy="2946227"/>
            </a:xfrm>
            <a:prstGeom prst="rect">
              <a:avLst/>
            </a:prstGeom>
            <a:noFill/>
            <a:ln>
              <a:noFill/>
            </a:ln>
          </p:spPr>
        </p:pic>
      </p:grpSp>
      <p:sp>
        <p:nvSpPr>
          <p:cNvPr id="395" name="Google Shape;395;p53"/>
          <p:cNvSpPr/>
          <p:nvPr/>
        </p:nvSpPr>
        <p:spPr>
          <a:xfrm rot="5400000">
            <a:off x="347275" y="2418450"/>
            <a:ext cx="9297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3"/>
          <p:cNvSpPr/>
          <p:nvPr/>
        </p:nvSpPr>
        <p:spPr>
          <a:xfrm rot="5400000">
            <a:off x="1932200" y="1005450"/>
            <a:ext cx="21240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3"/>
          <p:cNvSpPr txBox="1">
            <a:spLocks noGrp="1"/>
          </p:cNvSpPr>
          <p:nvPr>
            <p:ph type="title" idx="4294967295"/>
          </p:nvPr>
        </p:nvSpPr>
        <p:spPr>
          <a:xfrm>
            <a:off x="1038750" y="2333550"/>
            <a:ext cx="7164000" cy="2555400"/>
          </a:xfrm>
          <a:prstGeom prst="rect">
            <a:avLst/>
          </a:prstGeom>
        </p:spPr>
        <p:txBody>
          <a:bodyPr spcFirstLastPara="1" wrap="square" lIns="91400" tIns="91400" rIns="91400" bIns="91400" anchor="t" anchorCtr="0">
            <a:noAutofit/>
          </a:bodyPr>
          <a:lstStyle/>
          <a:p>
            <a:pPr marL="0" lvl="0" indent="0" algn="l" rtl="0">
              <a:lnSpc>
                <a:spcPct val="83000"/>
              </a:lnSpc>
              <a:spcBef>
                <a:spcPts val="0"/>
              </a:spcBef>
              <a:spcAft>
                <a:spcPts val="0"/>
              </a:spcAft>
              <a:buNone/>
            </a:pPr>
            <a:r>
              <a:rPr lang="en" sz="4500" dirty="0"/>
              <a:t>Thank you!</a:t>
            </a:r>
            <a:endParaRPr sz="4500" dirty="0"/>
          </a:p>
          <a:p>
            <a:pPr marL="0" lvl="0" indent="0" algn="l" rtl="0">
              <a:lnSpc>
                <a:spcPct val="83000"/>
              </a:lnSpc>
              <a:spcBef>
                <a:spcPts val="0"/>
              </a:spcBef>
              <a:spcAft>
                <a:spcPts val="0"/>
              </a:spcAft>
              <a:buNone/>
            </a:pPr>
            <a:endParaRPr sz="1900" dirty="0"/>
          </a:p>
          <a:p>
            <a:pPr marL="0" lvl="0" indent="0" algn="l" rtl="0">
              <a:lnSpc>
                <a:spcPct val="115000"/>
              </a:lnSpc>
              <a:spcBef>
                <a:spcPts val="0"/>
              </a:spcBef>
              <a:spcAft>
                <a:spcPts val="0"/>
              </a:spcAft>
              <a:buNone/>
            </a:pPr>
            <a:r>
              <a:rPr lang="en" sz="1900" dirty="0"/>
              <a:t>If you have additional questions, </a:t>
            </a:r>
            <a:br>
              <a:rPr lang="en" sz="1900" dirty="0"/>
            </a:br>
            <a:r>
              <a:rPr lang="en" sz="1900" dirty="0"/>
              <a:t>please reach out to me at:</a:t>
            </a:r>
            <a:endParaRPr sz="1900" dirty="0"/>
          </a:p>
          <a:p>
            <a:pPr marL="0" lvl="0" indent="0" algn="l" rtl="0">
              <a:lnSpc>
                <a:spcPct val="115000"/>
              </a:lnSpc>
              <a:spcBef>
                <a:spcPts val="0"/>
              </a:spcBef>
              <a:spcAft>
                <a:spcPts val="0"/>
              </a:spcAft>
              <a:buNone/>
            </a:pPr>
            <a:r>
              <a:rPr lang="en" sz="1900" dirty="0"/>
              <a:t>(asanders@gamuttechnologysvcs.com)</a:t>
            </a:r>
            <a:endParaRPr sz="1900" dirty="0"/>
          </a:p>
        </p:txBody>
      </p:sp>
      <p:pic>
        <p:nvPicPr>
          <p:cNvPr id="398" name="Google Shape;398;p53" descr="Google Shape;299;p42"/>
          <p:cNvPicPr preferRelativeResize="0"/>
          <p:nvPr/>
        </p:nvPicPr>
        <p:blipFill rotWithShape="1">
          <a:blip r:embed="rId5">
            <a:alphaModFix amt="38000"/>
          </a:blip>
          <a:srcRect/>
          <a:stretch/>
        </p:blipFill>
        <p:spPr>
          <a:xfrm>
            <a:off x="5053325" y="2333550"/>
            <a:ext cx="1179012" cy="866975"/>
          </a:xfrm>
          <a:prstGeom prst="rect">
            <a:avLst/>
          </a:prstGeom>
          <a:noFill/>
          <a:ln>
            <a:noFill/>
          </a:ln>
        </p:spPr>
      </p:pic>
      <p:pic>
        <p:nvPicPr>
          <p:cNvPr id="399" name="Google Shape;399;p53"/>
          <p:cNvPicPr preferRelativeResize="0"/>
          <p:nvPr/>
        </p:nvPicPr>
        <p:blipFill>
          <a:blip r:embed="rId6">
            <a:alphaModFix/>
          </a:blip>
          <a:stretch>
            <a:fillRect/>
          </a:stretch>
        </p:blipFill>
        <p:spPr>
          <a:xfrm>
            <a:off x="9306200" y="4594175"/>
            <a:ext cx="1355525" cy="294675"/>
          </a:xfrm>
          <a:prstGeom prst="rect">
            <a:avLst/>
          </a:prstGeom>
          <a:noFill/>
          <a:ln>
            <a:noFill/>
          </a:ln>
        </p:spPr>
      </p:pic>
      <p:pic>
        <p:nvPicPr>
          <p:cNvPr id="400" name="Google Shape;400;p53"/>
          <p:cNvPicPr preferRelativeResize="0"/>
          <p:nvPr/>
        </p:nvPicPr>
        <p:blipFill>
          <a:blip r:embed="rId7">
            <a:alphaModFix/>
          </a:blip>
          <a:stretch>
            <a:fillRect/>
          </a:stretch>
        </p:blipFill>
        <p:spPr>
          <a:xfrm>
            <a:off x="6848213" y="4187750"/>
            <a:ext cx="2049536" cy="9296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So, Why Is That a Problem?</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rgbClr val="404040"/>
              </a:buClr>
              <a:buSzPts val="1500"/>
              <a:buChar char="●"/>
            </a:pPr>
            <a:r>
              <a:rPr lang="en-US" sz="1500" dirty="0">
                <a:solidFill>
                  <a:srgbClr val="404040"/>
                </a:solidFill>
              </a:rPr>
              <a:t>Issues found late in the development workflow are more expensive to fix</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Security issues can be complex to remediate and endanger release schedules</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Potential for significant financial and/or reputational damage</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2571405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allAtOnce"/>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Opportunities</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rgbClr val="404040"/>
              </a:buClr>
              <a:buSzPts val="1500"/>
              <a:buChar char="●"/>
            </a:pPr>
            <a:r>
              <a:rPr lang="en-US" sz="1500" dirty="0">
                <a:solidFill>
                  <a:srgbClr val="404040"/>
                </a:solidFill>
              </a:rPr>
              <a:t>Raising awareness of common threats &amp; attack vectors</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Practicing threat modeling techniques to help assess and focus</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Learning to design for testability</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Integrating quality gates for testing and security into your CI/CD pipelines</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Tree>
    <p:extLst>
      <p:ext uri="{BB962C8B-B14F-4D97-AF65-F5344CB8AC3E}">
        <p14:creationId xmlns:p14="http://schemas.microsoft.com/office/powerpoint/2010/main" val="1122642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allAtOnce"/>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dirty="0"/>
              <a:t>Cybersecurity</a:t>
            </a:r>
          </a:p>
        </p:txBody>
      </p:sp>
      <p:sp>
        <p:nvSpPr>
          <p:cNvPr id="5" name="Slide Number Placeholder 4">
            <a:extLst>
              <a:ext uri="{FF2B5EF4-FFF2-40B4-BE49-F238E27FC236}">
                <a16:creationId xmlns:a16="http://schemas.microsoft.com/office/drawing/2014/main" id="{342872FD-5BA0-19D8-ABAD-BBD1307A9979}"/>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2839789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Common Security Attacks</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rgbClr val="404040"/>
              </a:buClr>
              <a:buSzPts val="1500"/>
              <a:buChar char="●"/>
            </a:pPr>
            <a:r>
              <a:rPr lang="en-US" sz="1500" dirty="0">
                <a:solidFill>
                  <a:srgbClr val="404040"/>
                </a:solidFill>
              </a:rPr>
              <a:t>Denial of Service (DoS or </a:t>
            </a:r>
            <a:r>
              <a:rPr lang="en-US" sz="1500" dirty="0" err="1">
                <a:solidFill>
                  <a:srgbClr val="404040"/>
                </a:solidFill>
              </a:rPr>
              <a:t>DDos</a:t>
            </a:r>
            <a:r>
              <a:rPr lang="en-US" sz="1500" dirty="0">
                <a:solidFill>
                  <a:srgbClr val="404040"/>
                </a:solidFill>
              </a:rPr>
              <a:t>)</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SQL injection</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Large files</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Cross Site Scripting (XSS)</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Credential stuffing</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Tree>
    <p:extLst>
      <p:ext uri="{BB962C8B-B14F-4D97-AF65-F5344CB8AC3E}">
        <p14:creationId xmlns:p14="http://schemas.microsoft.com/office/powerpoint/2010/main" val="421331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allAtOnce"/>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Denial of Service (DoS)</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Server “flooded” with so much bogus traffic that systems are unable to serve valid requests</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Alternatively, instruction(s) received that trigger a server or system “crash”</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Tree>
    <p:extLst>
      <p:ext uri="{BB962C8B-B14F-4D97-AF65-F5344CB8AC3E}">
        <p14:creationId xmlns:p14="http://schemas.microsoft.com/office/powerpoint/2010/main" val="37825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allAtOnce"/>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Denial of Service (DoS)</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lvl="0" algn="l" rtl="0">
              <a:lnSpc>
                <a:spcPct val="150000"/>
              </a:lnSpc>
              <a:spcBef>
                <a:spcPts val="0"/>
              </a:spcBef>
              <a:spcAft>
                <a:spcPts val="0"/>
              </a:spcAft>
              <a:buClr>
                <a:srgbClr val="404040"/>
              </a:buClr>
              <a:buSzPts val="1500"/>
            </a:pPr>
            <a:r>
              <a:rPr lang="en-US" sz="1500" dirty="0">
                <a:solidFill>
                  <a:srgbClr val="404040"/>
                </a:solidFill>
              </a:rPr>
              <a:t>Common flooding attacks:</a:t>
            </a:r>
          </a:p>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Buffer overflow (most common type)</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ICMP flood (AKA “smurf attack” or “ping of death”)</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SYN flood</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Tree>
    <p:extLst>
      <p:ext uri="{BB962C8B-B14F-4D97-AF65-F5344CB8AC3E}">
        <p14:creationId xmlns:p14="http://schemas.microsoft.com/office/powerpoint/2010/main" val="3557264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allAtOnce"/>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Denial of Service (DoS)</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lvl="0" algn="l" rtl="0">
              <a:lnSpc>
                <a:spcPct val="150000"/>
              </a:lnSpc>
              <a:spcBef>
                <a:spcPts val="0"/>
              </a:spcBef>
              <a:spcAft>
                <a:spcPts val="0"/>
              </a:spcAft>
              <a:buClr>
                <a:srgbClr val="404040"/>
              </a:buClr>
              <a:buSzPts val="1500"/>
            </a:pPr>
            <a:r>
              <a:rPr lang="en-US" sz="1500" dirty="0">
                <a:solidFill>
                  <a:srgbClr val="404040"/>
                </a:solidFill>
              </a:rPr>
              <a:t>Crash attacks:</a:t>
            </a:r>
          </a:p>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Often involves send of data targeting common classes of bug</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Request used to crash or severely destabilize the system</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Tree>
    <p:extLst>
      <p:ext uri="{BB962C8B-B14F-4D97-AF65-F5344CB8AC3E}">
        <p14:creationId xmlns:p14="http://schemas.microsoft.com/office/powerpoint/2010/main" val="386486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allAtOnce"/>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3"/>
        <p:cNvGrpSpPr/>
        <p:nvPr/>
      </p:nvGrpSpPr>
      <p:grpSpPr>
        <a:xfrm>
          <a:off x="0" y="0"/>
          <a:ext cx="0" cy="0"/>
          <a:chOff x="0" y="0"/>
          <a:chExt cx="0" cy="0"/>
        </a:xfrm>
      </p:grpSpPr>
      <p:sp>
        <p:nvSpPr>
          <p:cNvPr id="284" name="Google Shape;284;p45"/>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t>Prerequisites</a:t>
            </a:r>
            <a:endParaRPr/>
          </a:p>
        </p:txBody>
      </p:sp>
      <p:sp>
        <p:nvSpPr>
          <p:cNvPr id="285" name="Google Shape;285;p45"/>
          <p:cNvSpPr txBox="1"/>
          <p:nvPr/>
        </p:nvSpPr>
        <p:spPr>
          <a:xfrm>
            <a:off x="613700" y="1641750"/>
            <a:ext cx="7086600" cy="949200"/>
          </a:xfrm>
          <a:prstGeom prst="rect">
            <a:avLst/>
          </a:prstGeom>
          <a:noFill/>
          <a:ln>
            <a:noFill/>
          </a:ln>
        </p:spPr>
        <p:txBody>
          <a:bodyPr spcFirstLastPara="1" wrap="square" lIns="91400" tIns="91400" rIns="91400" bIns="91400" anchor="t" anchorCtr="0">
            <a:noAutofit/>
          </a:bodyPr>
          <a:lstStyle/>
          <a:p>
            <a:pPr marL="457200" lvl="0" indent="-323850" algn="l" rtl="0">
              <a:lnSpc>
                <a:spcPct val="115000"/>
              </a:lnSpc>
              <a:spcBef>
                <a:spcPts val="0"/>
              </a:spcBef>
              <a:spcAft>
                <a:spcPts val="0"/>
              </a:spcAft>
              <a:buClr>
                <a:srgbClr val="404040"/>
              </a:buClr>
              <a:buSzPts val="1500"/>
              <a:buChar char="●"/>
            </a:pPr>
            <a:r>
              <a:rPr lang="en-US" sz="1500" dirty="0">
                <a:solidFill>
                  <a:srgbClr val="404040"/>
                </a:solidFill>
              </a:rPr>
              <a:t>Are interested in learning more about cybersecurity, its best practices, &amp; threat modeling</a:t>
            </a:r>
            <a:endParaRPr sz="1500" dirty="0">
              <a:solidFill>
                <a:srgbClr val="404040"/>
              </a:solidFill>
            </a:endParaRPr>
          </a:p>
        </p:txBody>
      </p:sp>
      <p:sp>
        <p:nvSpPr>
          <p:cNvPr id="287" name="Google Shape;287;p45"/>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lvl="0" indent="0" algn="l" rtl="0">
              <a:spcBef>
                <a:spcPts val="0"/>
              </a:spcBef>
              <a:spcAft>
                <a:spcPts val="0"/>
              </a:spcAft>
              <a:buNone/>
            </a:pPr>
            <a:r>
              <a:rPr lang="en" sz="1800" b="1">
                <a:solidFill>
                  <a:srgbClr val="F05A28"/>
                </a:solidFill>
              </a:rPr>
              <a:t>This course assumes you:</a:t>
            </a:r>
            <a:endParaRPr sz="1800" b="1">
              <a:solidFill>
                <a:srgbClr val="F05A28"/>
              </a:solidFill>
            </a:endParaRPr>
          </a:p>
        </p:txBody>
      </p:sp>
      <p:sp>
        <p:nvSpPr>
          <p:cNvPr id="288" name="Google Shape;288;p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Distributed Denial of Service (DDoS)</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Similar profile as DoS but uses multiple systems to orchestrate the attack</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Provides attacker with advantages</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Tree>
    <p:extLst>
      <p:ext uri="{BB962C8B-B14F-4D97-AF65-F5344CB8AC3E}">
        <p14:creationId xmlns:p14="http://schemas.microsoft.com/office/powerpoint/2010/main" val="338638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allAtOnce"/>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Distributed Denial of Service (DDoS)</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lvl="0" algn="l" rtl="0">
              <a:lnSpc>
                <a:spcPct val="150000"/>
              </a:lnSpc>
              <a:spcBef>
                <a:spcPts val="1000"/>
              </a:spcBef>
              <a:spcAft>
                <a:spcPts val="0"/>
              </a:spcAft>
              <a:buClr>
                <a:srgbClr val="404040"/>
              </a:buClr>
              <a:buSzPts val="1500"/>
            </a:pPr>
            <a:r>
              <a:rPr lang="en-US" sz="1500" dirty="0">
                <a:solidFill>
                  <a:srgbClr val="404040"/>
                </a:solidFill>
              </a:rPr>
              <a:t>Potential advantages for attacker:</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More agents means more power behind the attack</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Location of attack is difficult to detect (often globally-routed)</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Easier to shut down a single attack machine than multiple</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Identity of attacker is more easily disguised</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Tree>
    <p:extLst>
      <p:ext uri="{BB962C8B-B14F-4D97-AF65-F5344CB8AC3E}">
        <p14:creationId xmlns:p14="http://schemas.microsoft.com/office/powerpoint/2010/main" val="300920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allAtOnce"/>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Defending Against Denial of Service</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Ensure service has good </a:t>
            </a:r>
            <a:r>
              <a:rPr lang="en-US" sz="1500" dirty="0" err="1">
                <a:solidFill>
                  <a:srgbClr val="404040"/>
                </a:solidFill>
              </a:rPr>
              <a:t>AuthN</a:t>
            </a:r>
            <a:r>
              <a:rPr lang="en-US" sz="1500" dirty="0">
                <a:solidFill>
                  <a:srgbClr val="404040"/>
                </a:solidFill>
              </a:rPr>
              <a:t>/</a:t>
            </a:r>
            <a:r>
              <a:rPr lang="en-US" sz="1500" dirty="0" err="1">
                <a:solidFill>
                  <a:srgbClr val="404040"/>
                </a:solidFill>
              </a:rPr>
              <a:t>AuthZ</a:t>
            </a:r>
            <a:r>
              <a:rPr lang="en-US" sz="1500" dirty="0">
                <a:solidFill>
                  <a:srgbClr val="404040"/>
                </a:solidFill>
              </a:rPr>
              <a:t> in place</a:t>
            </a:r>
          </a:p>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Utilize a proxy or gateway and configure throttling</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In Production, disable ICMP pings or use rate-limit for ICMP requests (e.g., using iptables)</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spTree>
    <p:extLst>
      <p:ext uri="{BB962C8B-B14F-4D97-AF65-F5344CB8AC3E}">
        <p14:creationId xmlns:p14="http://schemas.microsoft.com/office/powerpoint/2010/main" val="369283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allAtOnce"/>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Defending Against Denial of Service</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Minimize server resources allocated to an incoming sync request</a:t>
            </a:r>
          </a:p>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Use a form of “cookie” for managing sync requests</a:t>
            </a:r>
          </a:p>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SYN cookies and RST cookies are examples</a:t>
            </a:r>
          </a:p>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Mitigation often involves configuration of network components or layers</a:t>
            </a:r>
            <a:endParaRPr sz="1500" dirty="0">
              <a:solidFill>
                <a:srgbClr val="404040"/>
              </a:solidFill>
            </a:endParaRP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Tree>
    <p:extLst>
      <p:ext uri="{BB962C8B-B14F-4D97-AF65-F5344CB8AC3E}">
        <p14:creationId xmlns:p14="http://schemas.microsoft.com/office/powerpoint/2010/main" val="3366822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DEMO</a:t>
            </a:r>
            <a:endParaRPr dirty="0">
              <a:latin typeface="Helvetica Neue"/>
              <a:ea typeface="Helvetica Neue"/>
              <a:cs typeface="Helvetica Neue"/>
              <a:sym typeface="Helvetica Neue"/>
            </a:endParaRPr>
          </a:p>
        </p:txBody>
      </p:sp>
      <p:sp>
        <p:nvSpPr>
          <p:cNvPr id="2" name="Text Placeholder 1">
            <a:extLst>
              <a:ext uri="{FF2B5EF4-FFF2-40B4-BE49-F238E27FC236}">
                <a16:creationId xmlns:a16="http://schemas.microsoft.com/office/drawing/2014/main" id="{E747A138-E13F-E05F-49F1-A0DD718EA838}"/>
              </a:ext>
            </a:extLst>
          </p:cNvPr>
          <p:cNvSpPr>
            <a:spLocks noGrp="1"/>
          </p:cNvSpPr>
          <p:nvPr>
            <p:ph type="body" idx="1"/>
          </p:nvPr>
        </p:nvSpPr>
        <p:spPr/>
        <p:txBody>
          <a:bodyPr/>
          <a:lstStyle/>
          <a:p>
            <a:pPr algn="ctr"/>
            <a:r>
              <a:rPr lang="en-US" sz="2400" dirty="0"/>
              <a:t>Denial of Service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24</a:t>
            </a:fld>
            <a:endParaRPr/>
          </a:p>
        </p:txBody>
      </p:sp>
      <p:pic>
        <p:nvPicPr>
          <p:cNvPr id="5" name="Graphic 4" descr="Performance Curtains with solid fill">
            <a:extLst>
              <a:ext uri="{FF2B5EF4-FFF2-40B4-BE49-F238E27FC236}">
                <a16:creationId xmlns:a16="http://schemas.microsoft.com/office/drawing/2014/main" id="{B8E902DD-9831-1176-6AB2-EDB0FE6BFF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4175" y="2404594"/>
            <a:ext cx="914400" cy="914400"/>
          </a:xfrm>
          <a:prstGeom prst="rect">
            <a:avLst/>
          </a:prstGeom>
        </p:spPr>
      </p:pic>
    </p:spTree>
    <p:extLst>
      <p:ext uri="{BB962C8B-B14F-4D97-AF65-F5344CB8AC3E}">
        <p14:creationId xmlns:p14="http://schemas.microsoft.com/office/powerpoint/2010/main" val="18403058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SQL Injection</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Attacker injects SQL (Structured Query Language) queries into app flow (e.g., UI)</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In some cases, injected SQL used to retrieve additional sensitive detail</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In other cases, injected SQL used to alter or damage a company’s critical data</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Tree>
    <p:extLst>
      <p:ext uri="{BB962C8B-B14F-4D97-AF65-F5344CB8AC3E}">
        <p14:creationId xmlns:p14="http://schemas.microsoft.com/office/powerpoint/2010/main" val="2489346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allAtOnce"/>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Types of SQL Injection Attack</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In-band</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Blind</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spTree>
    <p:extLst>
      <p:ext uri="{BB962C8B-B14F-4D97-AF65-F5344CB8AC3E}">
        <p14:creationId xmlns:p14="http://schemas.microsoft.com/office/powerpoint/2010/main" val="1903508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allAtOnce"/>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In-band SQL Injection</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Uses existing channel of communication for an attack </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Error-based – attacker performs actions that cause errors in order to gather “intel” about database structure</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Union-based – attacker takes advantage of UNION SQL operator to fuse multiple SELECT statements into single response</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spTree>
    <p:extLst>
      <p:ext uri="{BB962C8B-B14F-4D97-AF65-F5344CB8AC3E}">
        <p14:creationId xmlns:p14="http://schemas.microsoft.com/office/powerpoint/2010/main" val="3899638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Blind SQL Injection</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Attacker sends separate, independent data queries to a server</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Called blind because results of query are not sent back to attacker</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Instead, attacker observes results to infer vulnerabilities</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spTree>
    <p:extLst>
      <p:ext uri="{BB962C8B-B14F-4D97-AF65-F5344CB8AC3E}">
        <p14:creationId xmlns:p14="http://schemas.microsoft.com/office/powerpoint/2010/main" val="1885909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allAtOnce"/>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Blind SQL Injection</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Relies on response and behavior patterns of server so slower to execute</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Boolean – attacker sends SQL query to database and determines if attack valid based on response received (true or false)</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Time-based – attacker sends SQL query to database and determines if attack valid based on amount of time taken to process</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spTree>
    <p:extLst>
      <p:ext uri="{BB962C8B-B14F-4D97-AF65-F5344CB8AC3E}">
        <p14:creationId xmlns:p14="http://schemas.microsoft.com/office/powerpoint/2010/main" val="3168109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92"/>
        <p:cNvGrpSpPr/>
        <p:nvPr/>
      </p:nvGrpSpPr>
      <p:grpSpPr>
        <a:xfrm>
          <a:off x="0" y="0"/>
          <a:ext cx="0" cy="0"/>
          <a:chOff x="0" y="0"/>
          <a:chExt cx="0" cy="0"/>
        </a:xfrm>
      </p:grpSpPr>
      <p:sp>
        <p:nvSpPr>
          <p:cNvPr id="293" name="Google Shape;293;p46"/>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t>Why study this subject?</a:t>
            </a:r>
            <a:endParaRPr/>
          </a:p>
        </p:txBody>
      </p:sp>
      <p:sp>
        <p:nvSpPr>
          <p:cNvPr id="294" name="Google Shape;294;p46"/>
          <p:cNvSpPr txBox="1"/>
          <p:nvPr/>
        </p:nvSpPr>
        <p:spPr>
          <a:xfrm>
            <a:off x="1238925" y="1183200"/>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None/>
            </a:pPr>
            <a:endParaRPr sz="2000" b="1">
              <a:solidFill>
                <a:srgbClr val="404040"/>
              </a:solidFill>
            </a:endParaRPr>
          </a:p>
        </p:txBody>
      </p:sp>
      <p:sp>
        <p:nvSpPr>
          <p:cNvPr id="295" name="Google Shape;295;p46"/>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1000"/>
              </a:spcBef>
              <a:spcAft>
                <a:spcPts val="1000"/>
              </a:spcAft>
              <a:buClr>
                <a:srgbClr val="404040"/>
              </a:buClr>
              <a:buSzPts val="1500"/>
              <a:buChar char="●"/>
            </a:pPr>
            <a:r>
              <a:rPr lang="en" sz="1500" dirty="0">
                <a:solidFill>
                  <a:srgbClr val="404040"/>
                </a:solidFill>
              </a:rPr>
              <a:t>In the modern digital age, security of our software &amp; systems becomes paramount to our success as a business</a:t>
            </a:r>
            <a:endParaRPr sz="1500" dirty="0">
              <a:solidFill>
                <a:srgbClr val="404040"/>
              </a:solidFill>
            </a:endParaRPr>
          </a:p>
        </p:txBody>
      </p:sp>
      <p:sp>
        <p:nvSpPr>
          <p:cNvPr id="296" name="Google Shape;296;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Defending Against SQL Injection</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Use well-defined contracts to explicitly map expected results from application</a:t>
            </a:r>
          </a:p>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Sanitize inputs and use parameterized queries in code</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Use a Web Application Firewall that includes protections at the application layer (including protection against SQL Injection)</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a:p>
        </p:txBody>
      </p:sp>
    </p:spTree>
    <p:extLst>
      <p:ext uri="{BB962C8B-B14F-4D97-AF65-F5344CB8AC3E}">
        <p14:creationId xmlns:p14="http://schemas.microsoft.com/office/powerpoint/2010/main" val="3157725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allAtOnce"/>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DEMO</a:t>
            </a:r>
            <a:endParaRPr dirty="0">
              <a:latin typeface="Helvetica Neue"/>
              <a:ea typeface="Helvetica Neue"/>
              <a:cs typeface="Helvetica Neue"/>
              <a:sym typeface="Helvetica Neue"/>
            </a:endParaRPr>
          </a:p>
        </p:txBody>
      </p:sp>
      <p:sp>
        <p:nvSpPr>
          <p:cNvPr id="2" name="Text Placeholder 1">
            <a:extLst>
              <a:ext uri="{FF2B5EF4-FFF2-40B4-BE49-F238E27FC236}">
                <a16:creationId xmlns:a16="http://schemas.microsoft.com/office/drawing/2014/main" id="{E747A138-E13F-E05F-49F1-A0DD718EA838}"/>
              </a:ext>
            </a:extLst>
          </p:cNvPr>
          <p:cNvSpPr>
            <a:spLocks noGrp="1"/>
          </p:cNvSpPr>
          <p:nvPr>
            <p:ph type="body" idx="1"/>
          </p:nvPr>
        </p:nvSpPr>
        <p:spPr/>
        <p:txBody>
          <a:bodyPr/>
          <a:lstStyle/>
          <a:p>
            <a:pPr algn="ctr"/>
            <a:r>
              <a:rPr lang="en-US" sz="2400" dirty="0"/>
              <a:t>SQL Injection</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31</a:t>
            </a:fld>
            <a:endParaRPr/>
          </a:p>
        </p:txBody>
      </p:sp>
      <p:pic>
        <p:nvPicPr>
          <p:cNvPr id="5" name="Graphic 4" descr="Performance Curtains with solid fill">
            <a:extLst>
              <a:ext uri="{FF2B5EF4-FFF2-40B4-BE49-F238E27FC236}">
                <a16:creationId xmlns:a16="http://schemas.microsoft.com/office/drawing/2014/main" id="{B8E902DD-9831-1176-6AB2-EDB0FE6BFF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4175" y="2404594"/>
            <a:ext cx="914400" cy="914400"/>
          </a:xfrm>
          <a:prstGeom prst="rect">
            <a:avLst/>
          </a:prstGeom>
        </p:spPr>
      </p:pic>
    </p:spTree>
    <p:extLst>
      <p:ext uri="{BB962C8B-B14F-4D97-AF65-F5344CB8AC3E}">
        <p14:creationId xmlns:p14="http://schemas.microsoft.com/office/powerpoint/2010/main" val="9187384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Large Files</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Sometimes resembles another form of Denial of Service</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Attacker attempts to send one (or several) very large files as upload</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Could also occur with extremely large payloads (JSON or XML bodies)</a:t>
            </a:r>
          </a:p>
          <a:p>
            <a:pPr marL="457200" indent="-323850">
              <a:lnSpc>
                <a:spcPct val="150000"/>
              </a:lnSpc>
              <a:spcBef>
                <a:spcPts val="1000"/>
              </a:spcBef>
              <a:buClr>
                <a:srgbClr val="404040"/>
              </a:buClr>
              <a:buSzPts val="1500"/>
              <a:buFont typeface="Arial"/>
              <a:buChar char="●"/>
            </a:pPr>
            <a:r>
              <a:rPr lang="en-US" sz="1500" dirty="0">
                <a:solidFill>
                  <a:srgbClr val="404040"/>
                </a:solidFill>
              </a:rPr>
              <a:t>As a result, network connectivity to servers or services can become “clogged”</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32</a:t>
            </a:fld>
            <a:endParaRPr/>
          </a:p>
        </p:txBody>
      </p:sp>
    </p:spTree>
    <p:extLst>
      <p:ext uri="{BB962C8B-B14F-4D97-AF65-F5344CB8AC3E}">
        <p14:creationId xmlns:p14="http://schemas.microsoft.com/office/powerpoint/2010/main" val="4204273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allAtOnce"/>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Defending Against Large Files</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Use configuration to limit file/payload sizes and number of concurrent connections from a client</a:t>
            </a:r>
          </a:p>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Utilize timeouts judiciously to prevent large file operations from completing</a:t>
            </a:r>
          </a:p>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Can also leverage MIME types as a way to limit acceptable types of data</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Finally, proxies or gateways (WAF) can be configured for mitigation at the network layer</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33</a:t>
            </a:fld>
            <a:endParaRPr/>
          </a:p>
        </p:txBody>
      </p:sp>
    </p:spTree>
    <p:extLst>
      <p:ext uri="{BB962C8B-B14F-4D97-AF65-F5344CB8AC3E}">
        <p14:creationId xmlns:p14="http://schemas.microsoft.com/office/powerpoint/2010/main" val="2980797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allAtOnce"/>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Cross Site Scripting (XSS)</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A type of injection – but script instead of SQL</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Attacker uses inputs to attempt injection of a &lt;script&gt;…&lt;/script&gt; element</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An example could be posting a comment with a link that </a:t>
            </a:r>
            <a:r>
              <a:rPr lang="en-US" sz="1500" dirty="0">
                <a:solidFill>
                  <a:srgbClr val="404040"/>
                </a:solidFill>
              </a:rPr>
              <a:t>routes</a:t>
            </a:r>
            <a:r>
              <a:rPr lang="en" sz="1500" dirty="0">
                <a:solidFill>
                  <a:srgbClr val="404040"/>
                </a:solidFill>
              </a:rPr>
              <a:t> to a malicious site</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34</a:t>
            </a:fld>
            <a:endParaRPr/>
          </a:p>
        </p:txBody>
      </p:sp>
    </p:spTree>
    <p:extLst>
      <p:ext uri="{BB962C8B-B14F-4D97-AF65-F5344CB8AC3E}">
        <p14:creationId xmlns:p14="http://schemas.microsoft.com/office/powerpoint/2010/main" val="367736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allAtOnce"/>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Cross Site Scripting (XSS)</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Without inspection for malicious content, &lt;script&gt; can be returned (and executed) in user’s browser</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Malicious content can include JavaScript, HTML, Flash, etc.</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Really, any code that browser can execute</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35</a:t>
            </a:fld>
            <a:endParaRPr/>
          </a:p>
        </p:txBody>
      </p:sp>
    </p:spTree>
    <p:extLst>
      <p:ext uri="{BB962C8B-B14F-4D97-AF65-F5344CB8AC3E}">
        <p14:creationId xmlns:p14="http://schemas.microsoft.com/office/powerpoint/2010/main" val="2915367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allAtOnce"/>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Cross Site Scripting (XSS)</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lvl="0" algn="l" rtl="0">
              <a:lnSpc>
                <a:spcPct val="150000"/>
              </a:lnSpc>
              <a:spcBef>
                <a:spcPts val="1000"/>
              </a:spcBef>
              <a:spcAft>
                <a:spcPts val="0"/>
              </a:spcAft>
              <a:buClr>
                <a:srgbClr val="404040"/>
              </a:buClr>
              <a:buSzPts val="1500"/>
            </a:pPr>
            <a:r>
              <a:rPr lang="en" sz="1500" dirty="0">
                <a:solidFill>
                  <a:srgbClr val="404040"/>
                </a:solidFill>
              </a:rPr>
              <a:t>Common forms of attack:</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Stealing cookie or session information</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Redirects to web content controlled by an attacker</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Executing malicious operations on user’s machine</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Leveraging impersonation for elevated privilege</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36</a:t>
            </a:fld>
            <a:endParaRPr/>
          </a:p>
        </p:txBody>
      </p:sp>
    </p:spTree>
    <p:extLst>
      <p:ext uri="{BB962C8B-B14F-4D97-AF65-F5344CB8AC3E}">
        <p14:creationId xmlns:p14="http://schemas.microsoft.com/office/powerpoint/2010/main" val="1070029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allAtOnce"/>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Cross Site Scripting (XSS)</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lvl="0" algn="l" rtl="0">
              <a:lnSpc>
                <a:spcPct val="150000"/>
              </a:lnSpc>
              <a:spcBef>
                <a:spcPts val="1000"/>
              </a:spcBef>
              <a:spcAft>
                <a:spcPts val="0"/>
              </a:spcAft>
              <a:buClr>
                <a:srgbClr val="404040"/>
              </a:buClr>
              <a:buSzPts val="1500"/>
            </a:pPr>
            <a:r>
              <a:rPr lang="en" sz="1500" dirty="0">
                <a:solidFill>
                  <a:srgbClr val="404040"/>
                </a:solidFill>
              </a:rPr>
              <a:t>Stored XSS attacks:</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Injected script permanently stored on target servers</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Could include storage in database, forum, comment field, etc.</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Malicious script returned to browser as part of retrieval from storage</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37</a:t>
            </a:fld>
            <a:endParaRPr/>
          </a:p>
        </p:txBody>
      </p:sp>
    </p:spTree>
    <p:extLst>
      <p:ext uri="{BB962C8B-B14F-4D97-AF65-F5344CB8AC3E}">
        <p14:creationId xmlns:p14="http://schemas.microsoft.com/office/powerpoint/2010/main" val="1860525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allAtOnce"/>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Cross Site Scripting (XSS)</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lvl="0" algn="l" rtl="0">
              <a:lnSpc>
                <a:spcPct val="150000"/>
              </a:lnSpc>
              <a:spcBef>
                <a:spcPts val="1000"/>
              </a:spcBef>
              <a:spcAft>
                <a:spcPts val="0"/>
              </a:spcAft>
              <a:buClr>
                <a:srgbClr val="404040"/>
              </a:buClr>
              <a:buSzPts val="1500"/>
            </a:pPr>
            <a:r>
              <a:rPr lang="en" sz="1500" dirty="0">
                <a:solidFill>
                  <a:srgbClr val="404040"/>
                </a:solidFill>
              </a:rPr>
              <a:t>Reflected XSS attacks:</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Malicious script is indirectly transferred back to browser</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When user clicks on malicious link, code gets injected into vulnerable site</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Malicious code then reflected back to user under the cover of “valid” site interaction for immediate execution</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38</a:t>
            </a:fld>
            <a:endParaRPr/>
          </a:p>
        </p:txBody>
      </p:sp>
    </p:spTree>
    <p:extLst>
      <p:ext uri="{BB962C8B-B14F-4D97-AF65-F5344CB8AC3E}">
        <p14:creationId xmlns:p14="http://schemas.microsoft.com/office/powerpoint/2010/main" val="986677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allAtOnce"/>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Cross Site Scripting (XSS)</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lvl="0" algn="l" rtl="0">
              <a:lnSpc>
                <a:spcPct val="150000"/>
              </a:lnSpc>
              <a:spcBef>
                <a:spcPts val="1000"/>
              </a:spcBef>
              <a:spcAft>
                <a:spcPts val="0"/>
              </a:spcAft>
              <a:buClr>
                <a:srgbClr val="404040"/>
              </a:buClr>
              <a:buSzPts val="1500"/>
            </a:pPr>
            <a:r>
              <a:rPr lang="en" sz="1500" dirty="0">
                <a:solidFill>
                  <a:srgbClr val="404040"/>
                </a:solidFill>
              </a:rPr>
              <a:t>DOM-based XSS attacks:</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Takes advantage of sites that copy input to DOM without validation</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Similar to reflected in that victim is tricked into sending malicious code to vulnerable site</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However, input lands in DOM in the browser for execution instead of being reflected back</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39</a:t>
            </a:fld>
            <a:endParaRPr/>
          </a:p>
        </p:txBody>
      </p:sp>
    </p:spTree>
    <p:extLst>
      <p:ext uri="{BB962C8B-B14F-4D97-AF65-F5344CB8AC3E}">
        <p14:creationId xmlns:p14="http://schemas.microsoft.com/office/powerpoint/2010/main" val="240152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allAtOnce"/>
    </p:bldLst>
  </p:timing>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59"/>
        <p:cNvGrpSpPr/>
        <p:nvPr/>
      </p:nvGrpSpPr>
      <p:grpSpPr>
        <a:xfrm>
          <a:off x="0" y="0"/>
          <a:ext cx="0" cy="0"/>
          <a:chOff x="0" y="0"/>
          <a:chExt cx="0" cy="0"/>
        </a:xfrm>
      </p:grpSpPr>
      <p:sp>
        <p:nvSpPr>
          <p:cNvPr id="360" name="Google Shape;360;p49"/>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My pledge to you</a:t>
            </a:r>
            <a:endParaRPr>
              <a:solidFill>
                <a:schemeClr val="dk1"/>
              </a:solidFill>
            </a:endParaRPr>
          </a:p>
        </p:txBody>
      </p:sp>
      <p:sp>
        <p:nvSpPr>
          <p:cNvPr id="361" name="Google Shape;361;p49"/>
          <p:cNvSpPr txBox="1"/>
          <p:nvPr/>
        </p:nvSpPr>
        <p:spPr>
          <a:xfrm>
            <a:off x="613700" y="179415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rgbClr val="404040"/>
              </a:buClr>
              <a:buSzPts val="1500"/>
              <a:buChar char="●"/>
            </a:pPr>
            <a:r>
              <a:rPr lang="en" sz="1500">
                <a:solidFill>
                  <a:srgbClr val="404040"/>
                </a:solidFill>
              </a:rPr>
              <a:t>Make this interactive</a:t>
            </a:r>
            <a:endParaRPr sz="150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a:solidFill>
                  <a:srgbClr val="404040"/>
                </a:solidFill>
              </a:rPr>
              <a:t>Ask you questions </a:t>
            </a:r>
            <a:endParaRPr sz="150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a:solidFill>
                  <a:srgbClr val="404040"/>
                </a:solidFill>
              </a:rPr>
              <a:t>Ensure everyone can speak </a:t>
            </a:r>
            <a:endParaRPr sz="1500">
              <a:solidFill>
                <a:srgbClr val="404040"/>
              </a:solidFill>
            </a:endParaRPr>
          </a:p>
          <a:p>
            <a:pPr marL="457200" lvl="0" indent="-323850" algn="l" rtl="0">
              <a:lnSpc>
                <a:spcPct val="150000"/>
              </a:lnSpc>
              <a:spcBef>
                <a:spcPts val="1000"/>
              </a:spcBef>
              <a:spcAft>
                <a:spcPts val="1000"/>
              </a:spcAft>
              <a:buClr>
                <a:srgbClr val="404040"/>
              </a:buClr>
              <a:buSzPts val="1500"/>
              <a:buChar char="●"/>
            </a:pPr>
            <a:r>
              <a:rPr lang="en" sz="1500">
                <a:solidFill>
                  <a:srgbClr val="404040"/>
                </a:solidFill>
              </a:rPr>
              <a:t>Use an on-screen timer </a:t>
            </a:r>
            <a:endParaRPr sz="1500">
              <a:solidFill>
                <a:srgbClr val="404040"/>
              </a:solidFill>
            </a:endParaRPr>
          </a:p>
        </p:txBody>
      </p:sp>
      <p:sp>
        <p:nvSpPr>
          <p:cNvPr id="362" name="Google Shape;362;p49"/>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lvl="0" indent="0" algn="l" rtl="0">
              <a:spcBef>
                <a:spcPts val="0"/>
              </a:spcBef>
              <a:spcAft>
                <a:spcPts val="0"/>
              </a:spcAft>
              <a:buNone/>
            </a:pPr>
            <a:r>
              <a:rPr lang="en" sz="1800" b="1">
                <a:solidFill>
                  <a:srgbClr val="F05A28"/>
                </a:solidFill>
              </a:rPr>
              <a:t>I will...</a:t>
            </a:r>
            <a:endParaRPr sz="1800" b="1">
              <a:solidFill>
                <a:srgbClr val="F05A28"/>
              </a:solidFill>
            </a:endParaRPr>
          </a:p>
        </p:txBody>
      </p:sp>
      <p:sp>
        <p:nvSpPr>
          <p:cNvPr id="363" name="Google Shape;363;p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Defending Against Cross Site Scripting</a:t>
            </a:r>
            <a:endParaRPr dirty="0">
              <a:solidFill>
                <a:schemeClr val="dk1"/>
              </a:solidFill>
            </a:endParaRPr>
          </a:p>
        </p:txBody>
      </p:sp>
      <p:sp>
        <p:nvSpPr>
          <p:cNvPr id="377" name="Google Shape;377;p51"/>
          <p:cNvSpPr txBox="1"/>
          <p:nvPr/>
        </p:nvSpPr>
        <p:spPr>
          <a:xfrm>
            <a:off x="613700" y="1444667"/>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Encode and validate everywhere – do not trust user inputs, escape outputs, and manage response headers</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Use libraries with utility handlers where possible (e.g., Jinja or Django)</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Quote every attribute of every tag in HTML</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40</a:t>
            </a:fld>
            <a:endParaRPr/>
          </a:p>
        </p:txBody>
      </p:sp>
    </p:spTree>
    <p:extLst>
      <p:ext uri="{BB962C8B-B14F-4D97-AF65-F5344CB8AC3E}">
        <p14:creationId xmlns:p14="http://schemas.microsoft.com/office/powerpoint/2010/main" val="428786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allAtOnce"/>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Defending Against Cross Site Scripting</a:t>
            </a:r>
            <a:endParaRPr dirty="0">
              <a:solidFill>
                <a:schemeClr val="dk1"/>
              </a:solidFill>
            </a:endParaRPr>
          </a:p>
        </p:txBody>
      </p:sp>
      <p:sp>
        <p:nvSpPr>
          <p:cNvPr id="377" name="Google Shape;377;p51"/>
          <p:cNvSpPr txBox="1"/>
          <p:nvPr/>
        </p:nvSpPr>
        <p:spPr>
          <a:xfrm>
            <a:off x="613700" y="1444667"/>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Use HttpOnly directive on custom cookie response headers (i.e., “Set-Cookie” header)</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Use the “X-Content-Type-Options: nosniff” to prevent MIME type sniffing (i.e., dynamic changes to Content-Type header)</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Leverage network components like WAF with built-in protection to intersect at the network layer</a:t>
            </a:r>
          </a:p>
          <a:p>
            <a:pPr marL="133350" lvl="0" algn="l" rtl="0">
              <a:lnSpc>
                <a:spcPct val="150000"/>
              </a:lnSpc>
              <a:spcBef>
                <a:spcPts val="1000"/>
              </a:spcBef>
              <a:spcAft>
                <a:spcPts val="0"/>
              </a:spcAft>
              <a:buClr>
                <a:srgbClr val="404040"/>
              </a:buClr>
              <a:buSzPts val="1500"/>
            </a:pPr>
            <a:endParaRPr lang="en" sz="1500" dirty="0">
              <a:solidFill>
                <a:srgbClr val="404040"/>
              </a:solidFill>
            </a:endParaRPr>
          </a:p>
          <a:p>
            <a:pPr marL="133350" lvl="0" algn="l" rtl="0">
              <a:lnSpc>
                <a:spcPct val="150000"/>
              </a:lnSpc>
              <a:spcBef>
                <a:spcPts val="1000"/>
              </a:spcBef>
              <a:spcAft>
                <a:spcPts val="0"/>
              </a:spcAft>
              <a:buClr>
                <a:srgbClr val="404040"/>
              </a:buClr>
              <a:buSzPts val="1500"/>
            </a:pPr>
            <a:r>
              <a:rPr lang="en-US" sz="1100" dirty="0">
                <a:solidFill>
                  <a:srgbClr val="404040"/>
                </a:solidFill>
                <a:hlinkClick r:id="rId3"/>
              </a:rPr>
              <a:t>https://cheatsheetseries.owasp.org/cheatsheets/Cross_Site_Scripting_Prevention_Cheat_Sheet.html</a:t>
            </a:r>
            <a:endParaRPr lang="en-US" sz="1100" dirty="0">
              <a:solidFill>
                <a:srgbClr val="404040"/>
              </a:solidFill>
            </a:endParaRPr>
          </a:p>
          <a:p>
            <a:pPr marL="133350" lvl="0" algn="l" rtl="0">
              <a:lnSpc>
                <a:spcPct val="150000"/>
              </a:lnSpc>
              <a:spcBef>
                <a:spcPts val="1000"/>
              </a:spcBef>
              <a:spcAft>
                <a:spcPts val="0"/>
              </a:spcAft>
              <a:buClr>
                <a:srgbClr val="404040"/>
              </a:buClr>
              <a:buSzPts val="1500"/>
            </a:pPr>
            <a:endParaRPr lang="en" sz="1500" dirty="0">
              <a:solidFill>
                <a:srgbClr val="404040"/>
              </a:solidFill>
            </a:endParaRP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41</a:t>
            </a:fld>
            <a:endParaRPr/>
          </a:p>
        </p:txBody>
      </p:sp>
    </p:spTree>
    <p:extLst>
      <p:ext uri="{BB962C8B-B14F-4D97-AF65-F5344CB8AC3E}">
        <p14:creationId xmlns:p14="http://schemas.microsoft.com/office/powerpoint/2010/main" val="365439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allAtOnce"/>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DEMO</a:t>
            </a:r>
            <a:endParaRPr dirty="0">
              <a:latin typeface="Helvetica Neue"/>
              <a:ea typeface="Helvetica Neue"/>
              <a:cs typeface="Helvetica Neue"/>
              <a:sym typeface="Helvetica Neue"/>
            </a:endParaRPr>
          </a:p>
        </p:txBody>
      </p:sp>
      <p:sp>
        <p:nvSpPr>
          <p:cNvPr id="2" name="Text Placeholder 1">
            <a:extLst>
              <a:ext uri="{FF2B5EF4-FFF2-40B4-BE49-F238E27FC236}">
                <a16:creationId xmlns:a16="http://schemas.microsoft.com/office/drawing/2014/main" id="{E747A138-E13F-E05F-49F1-A0DD718EA838}"/>
              </a:ext>
            </a:extLst>
          </p:cNvPr>
          <p:cNvSpPr>
            <a:spLocks noGrp="1"/>
          </p:cNvSpPr>
          <p:nvPr>
            <p:ph type="body" idx="1"/>
          </p:nvPr>
        </p:nvSpPr>
        <p:spPr/>
        <p:txBody>
          <a:bodyPr/>
          <a:lstStyle/>
          <a:p>
            <a:pPr algn="ctr"/>
            <a:r>
              <a:rPr lang="en-US" sz="2400" dirty="0"/>
              <a:t>Cross Site Scripting</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42</a:t>
            </a:fld>
            <a:endParaRPr/>
          </a:p>
        </p:txBody>
      </p:sp>
      <p:pic>
        <p:nvPicPr>
          <p:cNvPr id="5" name="Graphic 4" descr="Performance Curtains with solid fill">
            <a:extLst>
              <a:ext uri="{FF2B5EF4-FFF2-40B4-BE49-F238E27FC236}">
                <a16:creationId xmlns:a16="http://schemas.microsoft.com/office/drawing/2014/main" id="{B8E902DD-9831-1176-6AB2-EDB0FE6BFF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4175" y="2404594"/>
            <a:ext cx="914400" cy="914400"/>
          </a:xfrm>
          <a:prstGeom prst="rect">
            <a:avLst/>
          </a:prstGeom>
        </p:spPr>
      </p:pic>
    </p:spTree>
    <p:extLst>
      <p:ext uri="{BB962C8B-B14F-4D97-AF65-F5344CB8AC3E}">
        <p14:creationId xmlns:p14="http://schemas.microsoft.com/office/powerpoint/2010/main" val="9223307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Credential Stuffing</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Attackers use lists of compromised credentials to try and find a breach</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Based on assumption that many users reuse same credentials across sites</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Uses bots, automation, and scale</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43</a:t>
            </a:fld>
            <a:endParaRPr/>
          </a:p>
        </p:txBody>
      </p:sp>
    </p:spTree>
    <p:extLst>
      <p:ext uri="{BB962C8B-B14F-4D97-AF65-F5344CB8AC3E}">
        <p14:creationId xmlns:p14="http://schemas.microsoft.com/office/powerpoint/2010/main" val="3265663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allAtOnce"/>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Credential Stuffing</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Like a brute force attack</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However, instead of random strings, uses existing lists of known credentials</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Powered by broad availability of compromised info and increasing sophistication of bots &amp; automation </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44</a:t>
            </a:fld>
            <a:endParaRPr/>
          </a:p>
        </p:txBody>
      </p:sp>
    </p:spTree>
    <p:extLst>
      <p:ext uri="{BB962C8B-B14F-4D97-AF65-F5344CB8AC3E}">
        <p14:creationId xmlns:p14="http://schemas.microsoft.com/office/powerpoint/2010/main" val="2519585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allAtOnce"/>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Credential Stuffing</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Attacker sets up bot able to attempt login for multiple accounts in parallel</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Uses an automated process to test effectiveness</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Monitors for breaches and pulls/retains sensitive detail when found</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With parallel attempts, often fakes IP addresses to make difficult to trace</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45</a:t>
            </a:fld>
            <a:endParaRPr/>
          </a:p>
        </p:txBody>
      </p:sp>
    </p:spTree>
    <p:extLst>
      <p:ext uri="{BB962C8B-B14F-4D97-AF65-F5344CB8AC3E}">
        <p14:creationId xmlns:p14="http://schemas.microsoft.com/office/powerpoint/2010/main" val="1333474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allAtOnce"/>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Defending Against Credential Stuffing</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Leverage MFA (Multi-Factor Authentication)</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Use a CAPTCHA (though I hate them!)</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Gather details about user devices to create a “fingerprint” for incoming sessions – if same “fingerprint” is logged several times in sequence, block</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46</a:t>
            </a:fld>
            <a:endParaRPr/>
          </a:p>
        </p:txBody>
      </p:sp>
    </p:spTree>
    <p:extLst>
      <p:ext uri="{BB962C8B-B14F-4D97-AF65-F5344CB8AC3E}">
        <p14:creationId xmlns:p14="http://schemas.microsoft.com/office/powerpoint/2010/main" val="3949841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allAtOnce"/>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Defending Against Credential Stuffing</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Leverage IP blacklisting</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Rate-limit non-residential traffic sources (like public Cloud)</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Block headless browsers based on JavaScript calls used</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Disallow e-mail addresses as user IDs</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47</a:t>
            </a:fld>
            <a:endParaRPr/>
          </a:p>
        </p:txBody>
      </p:sp>
    </p:spTree>
    <p:extLst>
      <p:ext uri="{BB962C8B-B14F-4D97-AF65-F5344CB8AC3E}">
        <p14:creationId xmlns:p14="http://schemas.microsoft.com/office/powerpoint/2010/main" val="3531334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allAtOnce"/>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OWASP Top 10</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See </a:t>
            </a:r>
            <a:r>
              <a:rPr lang="en-US" sz="1500" dirty="0">
                <a:solidFill>
                  <a:srgbClr val="404040"/>
                </a:solidFill>
                <a:hlinkClick r:id="rId3"/>
              </a:rPr>
              <a:t>https://owasp.org/Top10/</a:t>
            </a:r>
            <a:endParaRPr lang="en-US"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Can change from year-to-year so be aware</a:t>
            </a:r>
            <a:endParaRPr sz="1500" dirty="0">
              <a:solidFill>
                <a:srgbClr val="404040"/>
              </a:solidFill>
            </a:endParaRP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48</a:t>
            </a:fld>
            <a:endParaRPr/>
          </a:p>
        </p:txBody>
      </p:sp>
    </p:spTree>
    <p:extLst>
      <p:ext uri="{BB962C8B-B14F-4D97-AF65-F5344CB8AC3E}">
        <p14:creationId xmlns:p14="http://schemas.microsoft.com/office/powerpoint/2010/main" val="26228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allAtOnce"/>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dirty="0"/>
              <a:t>Threat Modeling</a:t>
            </a:r>
          </a:p>
        </p:txBody>
      </p:sp>
      <p:sp>
        <p:nvSpPr>
          <p:cNvPr id="5" name="Slide Number Placeholder 4">
            <a:extLst>
              <a:ext uri="{FF2B5EF4-FFF2-40B4-BE49-F238E27FC236}">
                <a16:creationId xmlns:a16="http://schemas.microsoft.com/office/drawing/2014/main" id="{342872FD-5BA0-19D8-ABAD-BBD1307A9979}"/>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49</a:t>
            </a:fld>
            <a:endParaRPr lang="en"/>
          </a:p>
        </p:txBody>
      </p:sp>
    </p:spTree>
    <p:extLst>
      <p:ext uri="{BB962C8B-B14F-4D97-AF65-F5344CB8AC3E}">
        <p14:creationId xmlns:p14="http://schemas.microsoft.com/office/powerpoint/2010/main" val="1115175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67"/>
        <p:cNvGrpSpPr/>
        <p:nvPr/>
      </p:nvGrpSpPr>
      <p:grpSpPr>
        <a:xfrm>
          <a:off x="0" y="0"/>
          <a:ext cx="0" cy="0"/>
          <a:chOff x="0" y="0"/>
          <a:chExt cx="0" cy="0"/>
        </a:xfrm>
      </p:grpSpPr>
      <p:sp>
        <p:nvSpPr>
          <p:cNvPr id="368" name="Google Shape;368;p50"/>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Objectives</a:t>
            </a:r>
            <a:endParaRPr>
              <a:solidFill>
                <a:schemeClr val="dk1"/>
              </a:solidFill>
            </a:endParaRPr>
          </a:p>
        </p:txBody>
      </p:sp>
      <p:sp>
        <p:nvSpPr>
          <p:cNvPr id="369" name="Google Shape;369;p50"/>
          <p:cNvSpPr txBox="1"/>
          <p:nvPr/>
        </p:nvSpPr>
        <p:spPr>
          <a:xfrm>
            <a:off x="613700" y="179415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rgbClr val="404040"/>
              </a:buClr>
              <a:buSzPts val="1500"/>
              <a:buChar char="●"/>
            </a:pPr>
            <a:r>
              <a:rPr lang="en" sz="1500" dirty="0">
                <a:solidFill>
                  <a:srgbClr val="404040"/>
                </a:solidFill>
              </a:rPr>
              <a:t>Describe some common security attacks and threat modeling strategies</a:t>
            </a:r>
            <a:endParaRPr sz="1500" dirty="0">
              <a:solidFill>
                <a:srgbClr val="404040"/>
              </a:solidFill>
            </a:endParaRPr>
          </a:p>
        </p:txBody>
      </p:sp>
      <p:sp>
        <p:nvSpPr>
          <p:cNvPr id="370" name="Google Shape;370;p50"/>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lvl="0" indent="0" algn="l" rtl="0">
              <a:spcBef>
                <a:spcPts val="0"/>
              </a:spcBef>
              <a:spcAft>
                <a:spcPts val="0"/>
              </a:spcAft>
              <a:buNone/>
            </a:pPr>
            <a:r>
              <a:rPr lang="en" sz="1800" b="1">
                <a:solidFill>
                  <a:srgbClr val="F05A28"/>
                </a:solidFill>
              </a:rPr>
              <a:t>At the end of this course you will be able to:</a:t>
            </a:r>
            <a:endParaRPr sz="1800" b="1">
              <a:solidFill>
                <a:srgbClr val="F05A28"/>
              </a:solidFill>
            </a:endParaRPr>
          </a:p>
        </p:txBody>
      </p:sp>
      <p:sp>
        <p:nvSpPr>
          <p:cNvPr id="371" name="Google Shape;371;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Standards &amp; Compliance</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lvl="0" algn="l" rtl="0">
              <a:lnSpc>
                <a:spcPct val="150000"/>
              </a:lnSpc>
              <a:spcBef>
                <a:spcPts val="0"/>
              </a:spcBef>
              <a:spcAft>
                <a:spcPts val="0"/>
              </a:spcAft>
              <a:buClr>
                <a:srgbClr val="404040"/>
              </a:buClr>
              <a:buSzPts val="1500"/>
            </a:pPr>
            <a:r>
              <a:rPr lang="en-US" sz="1500" dirty="0">
                <a:solidFill>
                  <a:srgbClr val="404040"/>
                </a:solidFill>
              </a:rPr>
              <a:t>Can include:</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By geographical location</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By industry</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By technology</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50</a:t>
            </a:fld>
            <a:endParaRPr/>
          </a:p>
        </p:txBody>
      </p:sp>
    </p:spTree>
    <p:extLst>
      <p:ext uri="{BB962C8B-B14F-4D97-AF65-F5344CB8AC3E}">
        <p14:creationId xmlns:p14="http://schemas.microsoft.com/office/powerpoint/2010/main" val="85994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allAtOnce"/>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Standards &amp; Compliance by Region</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Standards and compliance enforcement can vary by area of the world</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For example, EU likely has different requirements than US (e.g., General Data Protection Regulation or GDPR in EU)</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51</a:t>
            </a:fld>
            <a:endParaRPr/>
          </a:p>
        </p:txBody>
      </p:sp>
    </p:spTree>
    <p:extLst>
      <p:ext uri="{BB962C8B-B14F-4D97-AF65-F5344CB8AC3E}">
        <p14:creationId xmlns:p14="http://schemas.microsoft.com/office/powerpoint/2010/main" val="106333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allAtOnce"/>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Standards &amp; Compliance by Region</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lvl="0" algn="l" rtl="0">
              <a:lnSpc>
                <a:spcPct val="150000"/>
              </a:lnSpc>
              <a:spcBef>
                <a:spcPts val="1000"/>
              </a:spcBef>
              <a:spcAft>
                <a:spcPts val="0"/>
              </a:spcAft>
              <a:buClr>
                <a:srgbClr val="404040"/>
              </a:buClr>
              <a:buSzPts val="1500"/>
            </a:pPr>
            <a:r>
              <a:rPr lang="en-US" sz="1500" dirty="0">
                <a:solidFill>
                  <a:srgbClr val="404040"/>
                </a:solidFill>
              </a:rPr>
              <a:t>Can include considerations for:</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How data is transmitted</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How data is secured, managed, &amp; used</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Physical or systems security</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52</a:t>
            </a:fld>
            <a:endParaRPr/>
          </a:p>
        </p:txBody>
      </p:sp>
    </p:spTree>
    <p:extLst>
      <p:ext uri="{BB962C8B-B14F-4D97-AF65-F5344CB8AC3E}">
        <p14:creationId xmlns:p14="http://schemas.microsoft.com/office/powerpoint/2010/main" val="2160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allAtOnce"/>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Standards &amp; Compliance by Region</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Failure to adhere can limit ability to do business in the region</a:t>
            </a:r>
          </a:p>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Or can result in significant penalties and/or reputational damage</a:t>
            </a:r>
            <a:endParaRPr lang="en"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Can add permutations to approach to build out of the tech</a:t>
            </a:r>
            <a:endParaRPr lang="en" sz="1500" dirty="0">
              <a:solidFill>
                <a:srgbClr val="404040"/>
              </a:solidFill>
            </a:endParaRP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53</a:t>
            </a:fld>
            <a:endParaRPr/>
          </a:p>
        </p:txBody>
      </p:sp>
    </p:spTree>
    <p:extLst>
      <p:ext uri="{BB962C8B-B14F-4D97-AF65-F5344CB8AC3E}">
        <p14:creationId xmlns:p14="http://schemas.microsoft.com/office/powerpoint/2010/main" val="1616354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allAtOnce"/>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Standards &amp; Compliance by Industry</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Different industries may have different regulations</a:t>
            </a:r>
          </a:p>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There can also be a difference in physical requirements</a:t>
            </a:r>
          </a:p>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Think remote oil field vs. data center vs. nuclear power plant</a:t>
            </a:r>
            <a:endParaRPr lang="en" sz="1500" dirty="0">
              <a:solidFill>
                <a:srgbClr val="404040"/>
              </a:solidFill>
            </a:endParaRP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54</a:t>
            </a:fld>
            <a:endParaRPr/>
          </a:p>
        </p:txBody>
      </p:sp>
    </p:spTree>
    <p:extLst>
      <p:ext uri="{BB962C8B-B14F-4D97-AF65-F5344CB8AC3E}">
        <p14:creationId xmlns:p14="http://schemas.microsoft.com/office/powerpoint/2010/main" val="1056452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allAtOnce"/>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Standards &amp; Compliance by Industry</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Regulations often driven by types of data being gathered</a:t>
            </a:r>
          </a:p>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Medical devices likely subject to HIPAA regulations</a:t>
            </a:r>
          </a:p>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Point-of-Sale (POS) devices likely require PCI compliance</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55</a:t>
            </a:fld>
            <a:endParaRPr/>
          </a:p>
        </p:txBody>
      </p:sp>
    </p:spTree>
    <p:extLst>
      <p:ext uri="{BB962C8B-B14F-4D97-AF65-F5344CB8AC3E}">
        <p14:creationId xmlns:p14="http://schemas.microsoft.com/office/powerpoint/2010/main" val="3411312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allAtOnce"/>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Standards &amp; Compliance by Industry</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Depending on the industry, failure to comply may have devastating impact</a:t>
            </a:r>
          </a:p>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Think potential exposure for communications backbone, air traffic control, or autonomous vehicles</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56</a:t>
            </a:fld>
            <a:endParaRPr/>
          </a:p>
        </p:txBody>
      </p:sp>
    </p:spTree>
    <p:extLst>
      <p:ext uri="{BB962C8B-B14F-4D97-AF65-F5344CB8AC3E}">
        <p14:creationId xmlns:p14="http://schemas.microsoft.com/office/powerpoint/2010/main" val="2403762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allAtOnce"/>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Standards &amp; Compliance by Technology</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Each technology stack brings with it different layers of exposure</a:t>
            </a:r>
          </a:p>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Requires vigilance, monitoring, &amp; willingness to adjust as and when needed</a:t>
            </a:r>
          </a:p>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Areas of potential exposure range from OS to runtime to Open-Source libraries used in application</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57</a:t>
            </a:fld>
            <a:endParaRPr/>
          </a:p>
        </p:txBody>
      </p:sp>
    </p:spTree>
    <p:extLst>
      <p:ext uri="{BB962C8B-B14F-4D97-AF65-F5344CB8AC3E}">
        <p14:creationId xmlns:p14="http://schemas.microsoft.com/office/powerpoint/2010/main" val="623529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allAtOnce"/>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Assessing Security Risks</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To secure a solution, attack surfaces and potential threats must be identified</a:t>
            </a:r>
          </a:p>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Common practice utilizes something called threat modeling</a:t>
            </a:r>
          </a:p>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Includes modeling and analyzing possible attack vectors based on application</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58</a:t>
            </a:fld>
            <a:endParaRPr/>
          </a:p>
        </p:txBody>
      </p:sp>
    </p:spTree>
    <p:extLst>
      <p:ext uri="{BB962C8B-B14F-4D97-AF65-F5344CB8AC3E}">
        <p14:creationId xmlns:p14="http://schemas.microsoft.com/office/powerpoint/2010/main" val="296820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allAtOnce"/>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Assessing Security Risks</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Risk assessment should account for different “zones” of execution</a:t>
            </a:r>
          </a:p>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Security requirements must be understood in context of specific use cases</a:t>
            </a:r>
          </a:p>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Ideally, threat modeling would be executed during design &amp; dev phases</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59</a:t>
            </a:fld>
            <a:endParaRPr/>
          </a:p>
        </p:txBody>
      </p:sp>
      <p:graphicFrame>
        <p:nvGraphicFramePr>
          <p:cNvPr id="2" name="Diagram 1">
            <a:extLst>
              <a:ext uri="{FF2B5EF4-FFF2-40B4-BE49-F238E27FC236}">
                <a16:creationId xmlns:a16="http://schemas.microsoft.com/office/drawing/2014/main" id="{1E9DD3C4-9E75-48F1-8A31-A9F277C86921}"/>
              </a:ext>
            </a:extLst>
          </p:cNvPr>
          <p:cNvGraphicFramePr/>
          <p:nvPr>
            <p:extLst>
              <p:ext uri="{D42A27DB-BD31-4B8C-83A1-F6EECF244321}">
                <p14:modId xmlns:p14="http://schemas.microsoft.com/office/powerpoint/2010/main" val="1297912873"/>
              </p:ext>
            </p:extLst>
          </p:nvPr>
        </p:nvGraphicFramePr>
        <p:xfrm>
          <a:off x="6176300" y="2757627"/>
          <a:ext cx="3048000" cy="2189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44313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allAtOnce"/>
    </p:bldLst>
  </p:timing>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Agenda</a:t>
            </a:r>
            <a:endParaRPr>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rgbClr val="404040"/>
              </a:buClr>
              <a:buSzPts val="1500"/>
              <a:buChar char="●"/>
            </a:pPr>
            <a:r>
              <a:rPr lang="en-US" sz="1500" dirty="0">
                <a:solidFill>
                  <a:srgbClr val="404040"/>
                </a:solidFill>
              </a:rPr>
              <a:t>Introduction</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Cybersecurity</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Threat modeling</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Zero Trust Architecture (ZTA)</a:t>
            </a:r>
            <a:endParaRPr sz="1500" dirty="0">
              <a:solidFill>
                <a:srgbClr val="404040"/>
              </a:solidFill>
            </a:endParaRP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Threat Modeling</a:t>
            </a:r>
            <a:endParaRPr dirty="0">
              <a:solidFill>
                <a:schemeClr val="dk1"/>
              </a:solidFill>
            </a:endParaRP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60</a:t>
            </a:fld>
            <a:endParaRPr/>
          </a:p>
        </p:txBody>
      </p:sp>
      <p:pic>
        <p:nvPicPr>
          <p:cNvPr id="1026" name="Picture 2">
            <a:extLst>
              <a:ext uri="{FF2B5EF4-FFF2-40B4-BE49-F238E27FC236}">
                <a16:creationId xmlns:a16="http://schemas.microsoft.com/office/drawing/2014/main" id="{EBD7E763-5DDA-454C-8537-3266746A6F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791" y="1028326"/>
            <a:ext cx="5160418" cy="411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91120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Threat Modeling</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lvl="0" algn="l" rtl="0">
              <a:lnSpc>
                <a:spcPct val="150000"/>
              </a:lnSpc>
              <a:spcBef>
                <a:spcPts val="0"/>
              </a:spcBef>
              <a:spcAft>
                <a:spcPts val="0"/>
              </a:spcAft>
              <a:buClr>
                <a:srgbClr val="404040"/>
              </a:buClr>
              <a:buSzPts val="1500"/>
            </a:pPr>
            <a:r>
              <a:rPr lang="en-US" sz="1500" dirty="0">
                <a:solidFill>
                  <a:srgbClr val="404040"/>
                </a:solidFill>
              </a:rPr>
              <a:t>Can be viewed in two different, but related, contexts:</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Implementation of controls mapped to security requirements &amp; policy (prevention)</a:t>
            </a:r>
          </a:p>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Implementation of countermeasures against possible known attacks (remediation)</a:t>
            </a:r>
            <a:endParaRPr sz="1500" dirty="0">
              <a:solidFill>
                <a:srgbClr val="404040"/>
              </a:solidFill>
            </a:endParaRP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61</a:t>
            </a:fld>
            <a:endParaRPr/>
          </a:p>
        </p:txBody>
      </p:sp>
    </p:spTree>
    <p:extLst>
      <p:ext uri="{BB962C8B-B14F-4D97-AF65-F5344CB8AC3E}">
        <p14:creationId xmlns:p14="http://schemas.microsoft.com/office/powerpoint/2010/main" val="2297986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allAtOnce"/>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Threat Modeling</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lvl="0" algn="l" rtl="0">
              <a:lnSpc>
                <a:spcPct val="150000"/>
              </a:lnSpc>
              <a:spcBef>
                <a:spcPts val="0"/>
              </a:spcBef>
              <a:spcAft>
                <a:spcPts val="0"/>
              </a:spcAft>
              <a:buClr>
                <a:srgbClr val="404040"/>
              </a:buClr>
              <a:buSzPts val="1500"/>
            </a:pPr>
            <a:r>
              <a:rPr lang="en-US" sz="1500" dirty="0">
                <a:solidFill>
                  <a:srgbClr val="404040"/>
                </a:solidFill>
              </a:rPr>
              <a:t>Multiple approaches:</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Attacker-centric (think like an attacker!)</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Asset-centric (what do we have to lose?)</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Application-centric (what are we building &amp; testing?)</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62</a:t>
            </a:fld>
            <a:endParaRPr/>
          </a:p>
        </p:txBody>
      </p:sp>
    </p:spTree>
    <p:extLst>
      <p:ext uri="{BB962C8B-B14F-4D97-AF65-F5344CB8AC3E}">
        <p14:creationId xmlns:p14="http://schemas.microsoft.com/office/powerpoint/2010/main" val="1691333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allAtOnce"/>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Threat Modeling – Attacker-Centric</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Involves profiling potential attacker’s characteristics, skillset, &amp; motivation</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Grouped by type of attacker and, hence, type of attacks</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Examples include attacker looking to steal sensitive information, hold a company’s data or systems “hostage”, or disrupt service </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63</a:t>
            </a:fld>
            <a:endParaRPr/>
          </a:p>
        </p:txBody>
      </p:sp>
    </p:spTree>
    <p:extLst>
      <p:ext uri="{BB962C8B-B14F-4D97-AF65-F5344CB8AC3E}">
        <p14:creationId xmlns:p14="http://schemas.microsoft.com/office/powerpoint/2010/main" val="3302320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allAtOnce"/>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Threat Modeling – Attacker-Centric</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lvl="0" algn="l" rtl="0">
              <a:lnSpc>
                <a:spcPct val="150000"/>
              </a:lnSpc>
              <a:spcBef>
                <a:spcPts val="1000"/>
              </a:spcBef>
              <a:spcAft>
                <a:spcPts val="0"/>
              </a:spcAft>
              <a:buClr>
                <a:srgbClr val="404040"/>
              </a:buClr>
              <a:buSzPts val="1500"/>
            </a:pPr>
            <a:r>
              <a:rPr lang="en-US" sz="1500" dirty="0">
                <a:solidFill>
                  <a:srgbClr val="404040"/>
                </a:solidFill>
              </a:rPr>
              <a:t>Utilizes tree diagrams to map combinations:</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Goals of attacker</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Specific system-related considerations</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Potential attack methods</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Means for detection/mitigation </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64</a:t>
            </a:fld>
            <a:endParaRPr/>
          </a:p>
        </p:txBody>
      </p:sp>
    </p:spTree>
    <p:extLst>
      <p:ext uri="{BB962C8B-B14F-4D97-AF65-F5344CB8AC3E}">
        <p14:creationId xmlns:p14="http://schemas.microsoft.com/office/powerpoint/2010/main" val="161859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allAtOnce"/>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Threat Modeling – Attacker-Centric</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In some cases, potential attacks can be mapped to known patterns</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Goal is to view your system (and its vulnerabilities) through the eyes of a “bad actor” looking to attack</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65</a:t>
            </a:fld>
            <a:endParaRPr/>
          </a:p>
        </p:txBody>
      </p:sp>
    </p:spTree>
    <p:extLst>
      <p:ext uri="{BB962C8B-B14F-4D97-AF65-F5344CB8AC3E}">
        <p14:creationId xmlns:p14="http://schemas.microsoft.com/office/powerpoint/2010/main" val="1047694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allAtOnce"/>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Threat Modeling – Asset-Centric</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Involves identifying the specific software &amp; data assets of an organization</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Data assets often classified by sensitivity and intrinsic value to an attacker – helps with prioritization</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Uses attack graphs to visually illustrate patterns of potential attack against a given asset</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66</a:t>
            </a:fld>
            <a:endParaRPr/>
          </a:p>
        </p:txBody>
      </p:sp>
    </p:spTree>
    <p:extLst>
      <p:ext uri="{BB962C8B-B14F-4D97-AF65-F5344CB8AC3E}">
        <p14:creationId xmlns:p14="http://schemas.microsoft.com/office/powerpoint/2010/main" val="120109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allAtOnce"/>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Threat Modeling – Application-Centric</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Involves the security design of the system</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Security requirements (like other application requirements) gathered and prioritized</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Application functionality built to address the requirements (SDLC)</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Frameworks exist to assist a team with asking the right questions</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67</a:t>
            </a:fld>
            <a:endParaRPr/>
          </a:p>
        </p:txBody>
      </p:sp>
    </p:spTree>
    <p:extLst>
      <p:ext uri="{BB962C8B-B14F-4D97-AF65-F5344CB8AC3E}">
        <p14:creationId xmlns:p14="http://schemas.microsoft.com/office/powerpoint/2010/main" val="2274728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allAtOnce"/>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Threat Modeling – Key Considerations</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lvl="0" algn="l" rtl="0">
              <a:lnSpc>
                <a:spcPct val="150000"/>
              </a:lnSpc>
              <a:spcBef>
                <a:spcPts val="1000"/>
              </a:spcBef>
              <a:spcAft>
                <a:spcPts val="0"/>
              </a:spcAft>
              <a:buClr>
                <a:srgbClr val="404040"/>
              </a:buClr>
              <a:buSzPts val="1500"/>
            </a:pPr>
            <a:r>
              <a:rPr lang="en-US" sz="1500" dirty="0">
                <a:solidFill>
                  <a:srgbClr val="404040"/>
                </a:solidFill>
              </a:rPr>
              <a:t>Valuable principles:</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Defense in Depth</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Principle of Least Privilege</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Secure by Default</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68</a:t>
            </a:fld>
            <a:endParaRPr/>
          </a:p>
        </p:txBody>
      </p:sp>
    </p:spTree>
    <p:extLst>
      <p:ext uri="{BB962C8B-B14F-4D97-AF65-F5344CB8AC3E}">
        <p14:creationId xmlns:p14="http://schemas.microsoft.com/office/powerpoint/2010/main" val="4028445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allAtOnce"/>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US" b="1" dirty="0">
                <a:latin typeface="Helvetica Neue"/>
                <a:ea typeface="Helvetica Neue"/>
                <a:cs typeface="Helvetica Neue"/>
                <a:sym typeface="Helvetica Neue"/>
              </a:rPr>
              <a:t>Securing Data in Motion</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Security required as data flows through the ether between producer and consumer</a:t>
            </a:r>
            <a:endParaRPr lang="en" sz="1500" dirty="0">
              <a:solidFill>
                <a:srgbClr val="404040"/>
              </a:solidFill>
            </a:endParaRPr>
          </a:p>
          <a:p>
            <a:pPr marL="133350" lvl="0" algn="l" rtl="0">
              <a:lnSpc>
                <a:spcPct val="150000"/>
              </a:lnSpc>
              <a:spcBef>
                <a:spcPts val="1000"/>
              </a:spcBef>
              <a:spcAft>
                <a:spcPts val="0"/>
              </a:spcAft>
              <a:buClr>
                <a:srgbClr val="404040"/>
              </a:buClr>
              <a:buSzPts val="1500"/>
            </a:pPr>
            <a:r>
              <a:rPr lang="en-US" sz="1500" dirty="0">
                <a:solidFill>
                  <a:srgbClr val="404040"/>
                </a:solidFill>
              </a:rPr>
              <a:t>If attacker able to intercept information flowing between the two:</a:t>
            </a:r>
            <a:endParaRPr lang="en"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Potentially exposes sensitive information contained within header or payload</a:t>
            </a:r>
          </a:p>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Could allow insertion of alternate, damaging alternative information</a:t>
            </a:r>
            <a:endParaRPr lang="en" sz="1500" dirty="0">
              <a:solidFill>
                <a:srgbClr val="404040"/>
              </a:solidFill>
            </a:endParaRP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69</a:t>
            </a:fld>
            <a:endParaRPr/>
          </a:p>
        </p:txBody>
      </p:sp>
    </p:spTree>
    <p:extLst>
      <p:ext uri="{BB962C8B-B14F-4D97-AF65-F5344CB8AC3E}">
        <p14:creationId xmlns:p14="http://schemas.microsoft.com/office/powerpoint/2010/main" val="153566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allAtOnce"/>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dirty="0"/>
              <a:t>Introduction</a:t>
            </a:r>
          </a:p>
        </p:txBody>
      </p:sp>
      <p:sp>
        <p:nvSpPr>
          <p:cNvPr id="5" name="Slide Number Placeholder 4">
            <a:extLst>
              <a:ext uri="{FF2B5EF4-FFF2-40B4-BE49-F238E27FC236}">
                <a16:creationId xmlns:a16="http://schemas.microsoft.com/office/drawing/2014/main" id="{342872FD-5BA0-19D8-ABAD-BBD1307A9979}"/>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23341330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US" b="1" dirty="0">
                <a:latin typeface="Helvetica Neue"/>
                <a:ea typeface="Helvetica Neue"/>
                <a:cs typeface="Helvetica Neue"/>
                <a:sym typeface="Helvetica Neue"/>
              </a:rPr>
              <a:t>Securing Data in Motion</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Certificate/secrets-based Transport Layer Security (TLS) can be used to protect</a:t>
            </a:r>
          </a:p>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Leverages certs/keys to encrypt data “on the wire”</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70</a:t>
            </a:fld>
            <a:endParaRPr/>
          </a:p>
        </p:txBody>
      </p:sp>
    </p:spTree>
    <p:extLst>
      <p:ext uri="{BB962C8B-B14F-4D97-AF65-F5344CB8AC3E}">
        <p14:creationId xmlns:p14="http://schemas.microsoft.com/office/powerpoint/2010/main" val="417120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allAtOnce"/>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US" b="1" dirty="0">
                <a:latin typeface="Helvetica Neue"/>
                <a:ea typeface="Helvetica Neue"/>
                <a:cs typeface="Helvetica Neue"/>
                <a:sym typeface="Helvetica Neue"/>
              </a:rPr>
              <a:t>Securing Data at Rest</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lvl="0" algn="l" rtl="0">
              <a:lnSpc>
                <a:spcPct val="150000"/>
              </a:lnSpc>
              <a:spcBef>
                <a:spcPts val="1000"/>
              </a:spcBef>
              <a:spcAft>
                <a:spcPts val="0"/>
              </a:spcAft>
              <a:buClr>
                <a:srgbClr val="404040"/>
              </a:buClr>
              <a:buSzPts val="1500"/>
            </a:pPr>
            <a:r>
              <a:rPr lang="en-US" sz="1500" dirty="0">
                <a:solidFill>
                  <a:srgbClr val="404040"/>
                </a:solidFill>
              </a:rPr>
              <a:t>If data at rest (stored &amp; aggregated data) compromised:</a:t>
            </a:r>
          </a:p>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May lead to inaccurate conclusions from analysis</a:t>
            </a:r>
          </a:p>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Could provide competitor or bad actor access to a company’s competitive advantage</a:t>
            </a:r>
          </a:p>
          <a:p>
            <a:pPr marL="133350" lvl="0" algn="l" rtl="0">
              <a:lnSpc>
                <a:spcPct val="150000"/>
              </a:lnSpc>
              <a:spcBef>
                <a:spcPts val="1000"/>
              </a:spcBef>
              <a:spcAft>
                <a:spcPts val="0"/>
              </a:spcAft>
              <a:buClr>
                <a:srgbClr val="404040"/>
              </a:buClr>
              <a:buSzPts val="1500"/>
            </a:pPr>
            <a:r>
              <a:rPr lang="en-US" sz="1500" dirty="0">
                <a:solidFill>
                  <a:srgbClr val="404040"/>
                </a:solidFill>
              </a:rPr>
              <a:t>As with “in motion”, certificate-based encryption in storage is key</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71</a:t>
            </a:fld>
            <a:endParaRPr/>
          </a:p>
        </p:txBody>
      </p:sp>
    </p:spTree>
    <p:extLst>
      <p:ext uri="{BB962C8B-B14F-4D97-AF65-F5344CB8AC3E}">
        <p14:creationId xmlns:p14="http://schemas.microsoft.com/office/powerpoint/2010/main" val="3182930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allAtOnce"/>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Threat Modeling Tools &amp; Frameworks</a:t>
            </a:r>
            <a:endParaRPr dirty="0">
              <a:solidFill>
                <a:schemeClr val="dk1"/>
              </a:solidFill>
            </a:endParaRP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72</a:t>
            </a:fld>
            <a:endParaRPr/>
          </a:p>
        </p:txBody>
      </p:sp>
    </p:spTree>
    <p:extLst>
      <p:ext uri="{BB962C8B-B14F-4D97-AF65-F5344CB8AC3E}">
        <p14:creationId xmlns:p14="http://schemas.microsoft.com/office/powerpoint/2010/main" val="16824648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US" b="1" dirty="0">
                <a:latin typeface="Helvetica Neue"/>
                <a:ea typeface="Helvetica Neue"/>
                <a:cs typeface="Helvetica Neue"/>
                <a:sym typeface="Helvetica Neue"/>
              </a:rPr>
              <a:t>OWASP Threat Dragon</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lvl="0" algn="l" rtl="0">
              <a:lnSpc>
                <a:spcPct val="150000"/>
              </a:lnSpc>
              <a:spcBef>
                <a:spcPts val="1000"/>
              </a:spcBef>
              <a:spcAft>
                <a:spcPts val="0"/>
              </a:spcAft>
              <a:buClr>
                <a:srgbClr val="404040"/>
              </a:buClr>
              <a:buSzPts val="1500"/>
            </a:pPr>
            <a:r>
              <a:rPr lang="en-US" sz="1500" dirty="0">
                <a:solidFill>
                  <a:srgbClr val="404040"/>
                </a:solidFill>
                <a:hlinkClick r:id="rId3"/>
              </a:rPr>
              <a:t>https://owasp.org/www-project-threat-dragon/</a:t>
            </a:r>
            <a:r>
              <a:rPr lang="en-US" sz="1500" dirty="0">
                <a:solidFill>
                  <a:srgbClr val="404040"/>
                </a:solidFill>
              </a:rPr>
              <a:t> </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73</a:t>
            </a:fld>
            <a:endParaRPr/>
          </a:p>
        </p:txBody>
      </p:sp>
    </p:spTree>
    <p:extLst>
      <p:ext uri="{BB962C8B-B14F-4D97-AF65-F5344CB8AC3E}">
        <p14:creationId xmlns:p14="http://schemas.microsoft.com/office/powerpoint/2010/main" val="35591855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US" b="1" dirty="0">
                <a:latin typeface="Helvetica Neue"/>
                <a:ea typeface="Helvetica Neue"/>
                <a:cs typeface="Helvetica Neue"/>
                <a:sym typeface="Helvetica Neue"/>
              </a:rPr>
              <a:t>PASTA</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lvl="0" algn="l" rtl="0">
              <a:lnSpc>
                <a:spcPct val="150000"/>
              </a:lnSpc>
              <a:spcBef>
                <a:spcPts val="1000"/>
              </a:spcBef>
              <a:spcAft>
                <a:spcPts val="0"/>
              </a:spcAft>
              <a:buClr>
                <a:srgbClr val="404040"/>
              </a:buClr>
              <a:buSzPts val="1500"/>
            </a:pPr>
            <a:r>
              <a:rPr lang="en-US" sz="1500" dirty="0">
                <a:solidFill>
                  <a:srgbClr val="404040"/>
                </a:solidFill>
                <a:hlinkClick r:id="rId3"/>
              </a:rPr>
              <a:t>https://www.cynance.co/pasta-threat-modelling/</a:t>
            </a:r>
            <a:r>
              <a:rPr lang="en-US" sz="1500" dirty="0">
                <a:solidFill>
                  <a:srgbClr val="404040"/>
                </a:solidFill>
              </a:rPr>
              <a:t> </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74</a:t>
            </a:fld>
            <a:endParaRPr/>
          </a:p>
        </p:txBody>
      </p:sp>
    </p:spTree>
    <p:extLst>
      <p:ext uri="{BB962C8B-B14F-4D97-AF65-F5344CB8AC3E}">
        <p14:creationId xmlns:p14="http://schemas.microsoft.com/office/powerpoint/2010/main" val="31166937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US" b="1" dirty="0">
                <a:latin typeface="Helvetica Neue"/>
                <a:ea typeface="Helvetica Neue"/>
                <a:cs typeface="Helvetica Neue"/>
                <a:sym typeface="Helvetica Neue"/>
              </a:rPr>
              <a:t>OCTAVE</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lvl="0" algn="l" rtl="0">
              <a:lnSpc>
                <a:spcPct val="150000"/>
              </a:lnSpc>
              <a:spcBef>
                <a:spcPts val="1000"/>
              </a:spcBef>
              <a:spcAft>
                <a:spcPts val="0"/>
              </a:spcAft>
              <a:buClr>
                <a:srgbClr val="404040"/>
              </a:buClr>
              <a:buSzPts val="1500"/>
            </a:pPr>
            <a:r>
              <a:rPr lang="en-US" sz="1500" dirty="0">
                <a:solidFill>
                  <a:srgbClr val="404040"/>
                </a:solidFill>
                <a:hlinkClick r:id="rId3"/>
              </a:rPr>
              <a:t>https://www.pluralsight.com/guides/cybersecurity-threat-modeling-with-octave</a:t>
            </a:r>
            <a:r>
              <a:rPr lang="en-US" sz="1500" dirty="0">
                <a:solidFill>
                  <a:srgbClr val="404040"/>
                </a:solidFill>
              </a:rPr>
              <a:t> </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75</a:t>
            </a:fld>
            <a:endParaRPr/>
          </a:p>
        </p:txBody>
      </p:sp>
    </p:spTree>
    <p:extLst>
      <p:ext uri="{BB962C8B-B14F-4D97-AF65-F5344CB8AC3E}">
        <p14:creationId xmlns:p14="http://schemas.microsoft.com/office/powerpoint/2010/main" val="15936768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US" b="1" dirty="0">
                <a:latin typeface="Helvetica Neue"/>
                <a:ea typeface="Helvetica Neue"/>
                <a:cs typeface="Helvetica Neue"/>
                <a:sym typeface="Helvetica Neue"/>
              </a:rPr>
              <a:t>STRIDE</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lvl="0" algn="l" rtl="0">
              <a:lnSpc>
                <a:spcPct val="150000"/>
              </a:lnSpc>
              <a:spcBef>
                <a:spcPts val="1000"/>
              </a:spcBef>
              <a:spcAft>
                <a:spcPts val="0"/>
              </a:spcAft>
              <a:buClr>
                <a:srgbClr val="404040"/>
              </a:buClr>
              <a:buSzPts val="1500"/>
            </a:pPr>
            <a:r>
              <a:rPr lang="en-US" sz="1500" dirty="0">
                <a:solidFill>
                  <a:srgbClr val="404040"/>
                </a:solidFill>
                <a:hlinkClick r:id="rId3"/>
              </a:rPr>
              <a:t>https://securityintelligence.com/articles/what-is-stride-threat-modeling-anticipate-cyberattacks/</a:t>
            </a:r>
            <a:r>
              <a:rPr lang="en-US" sz="1500" dirty="0">
                <a:solidFill>
                  <a:srgbClr val="404040"/>
                </a:solidFill>
              </a:rPr>
              <a:t>  </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76</a:t>
            </a:fld>
            <a:endParaRPr/>
          </a:p>
        </p:txBody>
      </p:sp>
    </p:spTree>
    <p:extLst>
      <p:ext uri="{BB962C8B-B14F-4D97-AF65-F5344CB8AC3E}">
        <p14:creationId xmlns:p14="http://schemas.microsoft.com/office/powerpoint/2010/main" val="16234962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US" b="1" dirty="0">
                <a:latin typeface="Helvetica Neue"/>
                <a:ea typeface="Helvetica Neue"/>
                <a:cs typeface="Helvetica Neue"/>
                <a:sym typeface="Helvetica Neue"/>
              </a:rPr>
              <a:t>Comparison of Various Options</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lvl="0" algn="l" rtl="0">
              <a:lnSpc>
                <a:spcPct val="150000"/>
              </a:lnSpc>
              <a:spcBef>
                <a:spcPts val="1000"/>
              </a:spcBef>
              <a:spcAft>
                <a:spcPts val="0"/>
              </a:spcAft>
              <a:buClr>
                <a:srgbClr val="404040"/>
              </a:buClr>
              <a:buSzPts val="1500"/>
            </a:pPr>
            <a:r>
              <a:rPr lang="en-US" sz="1500" dirty="0">
                <a:solidFill>
                  <a:srgbClr val="404040"/>
                </a:solidFill>
                <a:hlinkClick r:id="rId3"/>
              </a:rPr>
              <a:t>https://www.eccouncil.org/threat-modeling/</a:t>
            </a:r>
            <a:r>
              <a:rPr lang="en-US" sz="1500" dirty="0">
                <a:solidFill>
                  <a:srgbClr val="404040"/>
                </a:solidFill>
              </a:rPr>
              <a:t> </a:t>
            </a:r>
          </a:p>
          <a:p>
            <a:pPr marL="133350" lvl="0" algn="l" rtl="0">
              <a:lnSpc>
                <a:spcPct val="150000"/>
              </a:lnSpc>
              <a:spcBef>
                <a:spcPts val="1000"/>
              </a:spcBef>
              <a:spcAft>
                <a:spcPts val="0"/>
              </a:spcAft>
              <a:buClr>
                <a:srgbClr val="404040"/>
              </a:buClr>
              <a:buSzPts val="1500"/>
            </a:pPr>
            <a:r>
              <a:rPr lang="en-US" sz="1500" dirty="0">
                <a:solidFill>
                  <a:srgbClr val="404040"/>
                </a:solidFill>
                <a:hlinkClick r:id="rId4"/>
              </a:rPr>
              <a:t>https://www.techwell.com/techwell-insights/2020/05/choosing-right-threat-modeling-methodology</a:t>
            </a:r>
            <a:r>
              <a:rPr lang="en-US" sz="1500" dirty="0">
                <a:solidFill>
                  <a:srgbClr val="404040"/>
                </a:solidFill>
              </a:rPr>
              <a:t> </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77</a:t>
            </a:fld>
            <a:endParaRPr/>
          </a:p>
        </p:txBody>
      </p:sp>
    </p:spTree>
    <p:extLst>
      <p:ext uri="{BB962C8B-B14F-4D97-AF65-F5344CB8AC3E}">
        <p14:creationId xmlns:p14="http://schemas.microsoft.com/office/powerpoint/2010/main" val="41682628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43B745-23A5-4D36-B81B-541DAAFDFDB8}"/>
              </a:ext>
            </a:extLst>
          </p:cNvPr>
          <p:cNvSpPr>
            <a:spLocks noGrp="1"/>
          </p:cNvSpPr>
          <p:nvPr>
            <p:ph type="title"/>
          </p:nvPr>
        </p:nvSpPr>
        <p:spPr/>
        <p:txBody>
          <a:bodyPr/>
          <a:lstStyle/>
          <a:p>
            <a:r>
              <a:rPr lang="en-US" dirty="0"/>
              <a:t>Principles &amp; Elements of ZTA</a:t>
            </a:r>
          </a:p>
        </p:txBody>
      </p:sp>
    </p:spTree>
    <p:extLst>
      <p:ext uri="{BB962C8B-B14F-4D97-AF65-F5344CB8AC3E}">
        <p14:creationId xmlns:p14="http://schemas.microsoft.com/office/powerpoint/2010/main" val="32879016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7" imgW="498" imgH="499" progId="TCLayout.ActiveDocument.1">
                  <p:embed/>
                </p:oleObj>
              </mc:Choice>
              <mc:Fallback>
                <p:oleObj name="think-cell Slide" r:id="rId7" imgW="498" imgH="499" progId="TCLayout.ActiveDocument.1">
                  <p:embed/>
                  <p:pic>
                    <p:nvPicPr>
                      <p:cNvPr id="4" name="Object 3" hidden="1"/>
                      <p:cNvPicPr/>
                      <p:nvPr/>
                    </p:nvPicPr>
                    <p:blipFill>
                      <a:blip r:embed="rId8"/>
                      <a:stretch>
                        <a:fillRect/>
                      </a:stretch>
                    </p:blipFill>
                    <p:spPr>
                      <a:xfrm>
                        <a:off x="1191" y="1191"/>
                        <a:ext cx="1191" cy="1191"/>
                      </a:xfrm>
                      <a:prstGeom prst="rect">
                        <a:avLst/>
                      </a:prstGeom>
                    </p:spPr>
                  </p:pic>
                </p:oleObj>
              </mc:Fallback>
            </mc:AlternateContent>
          </a:graphicData>
        </a:graphic>
      </p:graphicFrame>
      <p:sp>
        <p:nvSpPr>
          <p:cNvPr id="5" name="Rectangle 4" hidden="1"/>
          <p:cNvSpPr/>
          <p:nvPr>
            <p:custDataLst>
              <p:tags r:id="rId3"/>
            </p:custDataLst>
          </p:nvPr>
        </p:nvSpPr>
        <p:spPr>
          <a:xfrm>
            <a:off x="0" y="0"/>
            <a:ext cx="119063" cy="119063"/>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18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6" name="ee4pContent1"/>
          <p:cNvSpPr txBox="1"/>
          <p:nvPr/>
        </p:nvSpPr>
        <p:spPr>
          <a:xfrm>
            <a:off x="545169" y="3084552"/>
            <a:ext cx="3415529" cy="1754578"/>
          </a:xfrm>
          <a:prstGeom prst="rect">
            <a:avLst/>
          </a:prstGeom>
          <a:ln cap="rnd">
            <a:noFill/>
          </a:ln>
        </p:spPr>
        <p:txBody>
          <a:bodyPr vert="horz" wrap="square" lIns="0" tIns="0" rIns="0" bIns="0" rtlCol="0">
            <a:noAutofit/>
          </a:bodyPr>
          <a:lstStyle>
            <a:lvl1pPr lvl="0" indent="0">
              <a:lnSpc>
                <a:spcPct val="100000"/>
              </a:lnSpc>
              <a:spcBef>
                <a:spcPts val="0"/>
              </a:spcBef>
              <a:spcAft>
                <a:spcPts val="0"/>
              </a:spcAft>
              <a:buFont typeface="Trebuchet MS" panose="020B0603020202020204" pitchFamily="34" charset="0"/>
              <a:buChar char="​"/>
              <a:defRPr sz="2000">
                <a:latin typeface="Trebuchet MS" panose="020B0603020202020204" pitchFamily="34" charset="0"/>
                <a:sym typeface="Trebuchet MS" panose="020B0603020202020204" pitchFamily="34" charset="0"/>
              </a:defRPr>
            </a:lvl1pPr>
            <a:lvl2pPr marL="324000" lvl="1"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24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2400" b="1">
                <a:latin typeface="Trebuchet MS" panose="020B0603020202020204" pitchFamily="34" charset="0"/>
                <a:sym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2400">
                <a:latin typeface="Trebuchet MS" panose="020B0603020202020204" pitchFamily="34" charset="0"/>
                <a:sym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5400" baseline="0">
                <a:latin typeface="Trebuchet MS" panose="020B0603020202020204" pitchFamily="34" charset="0"/>
                <a:sym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660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4400">
                <a:solidFill>
                  <a:schemeClr val="tx2"/>
                </a:solidFill>
                <a:latin typeface="Trebuchet MS" panose="020B0603020202020204" pitchFamily="34" charset="0"/>
                <a:sym typeface="Trebuchet MS" panose="020B0603020202020204" pitchFamily="34" charset="0"/>
              </a:defRPr>
            </a:lvl9pPr>
          </a:lstStyle>
          <a:p>
            <a:r>
              <a:rPr lang="en-US" sz="1350" dirty="0">
                <a:latin typeface="+mn-lt"/>
              </a:rPr>
              <a:t>Traditional Information Security ecosystem is based on a legacy </a:t>
            </a:r>
            <a:r>
              <a:rPr lang="en-US" sz="1350" dirty="0">
                <a:solidFill>
                  <a:schemeClr val="accent1"/>
                </a:solidFill>
                <a:latin typeface="+mn-lt"/>
              </a:rPr>
              <a:t>'Castle and Moat'</a:t>
            </a:r>
            <a:r>
              <a:rPr lang="en-US" sz="1350" dirty="0">
                <a:solidFill>
                  <a:srgbClr val="A8B21C"/>
                </a:solidFill>
                <a:latin typeface="+mn-lt"/>
              </a:rPr>
              <a:t> </a:t>
            </a:r>
            <a:r>
              <a:rPr lang="en-US" sz="1350" dirty="0">
                <a:latin typeface="+mn-lt"/>
              </a:rPr>
              <a:t>model, built on the foundation of Perimeter Security</a:t>
            </a:r>
          </a:p>
          <a:p>
            <a:endParaRPr lang="en-US" sz="1350" dirty="0">
              <a:latin typeface="+mn-lt"/>
            </a:endParaRPr>
          </a:p>
          <a:p>
            <a:r>
              <a:rPr lang="en-US" sz="1200" dirty="0">
                <a:latin typeface="+mn-lt"/>
              </a:rPr>
              <a:t>The exterior is well-guarded against threats, but once bypassed, few defenses stand between an attacker and the 'crown jewels'</a:t>
            </a:r>
          </a:p>
          <a:p>
            <a:endParaRPr lang="en-US" sz="1200" b="1" dirty="0">
              <a:latin typeface="+mn-lt"/>
            </a:endParaRPr>
          </a:p>
        </p:txBody>
      </p:sp>
      <p:grpSp>
        <p:nvGrpSpPr>
          <p:cNvPr id="9" name="Group 8"/>
          <p:cNvGrpSpPr>
            <a:grpSpLocks noChangeAspect="1"/>
          </p:cNvGrpSpPr>
          <p:nvPr/>
        </p:nvGrpSpPr>
        <p:grpSpPr>
          <a:xfrm>
            <a:off x="1422267" y="1254387"/>
            <a:ext cx="1645920" cy="1645920"/>
            <a:chOff x="5273675" y="2606675"/>
            <a:chExt cx="1644650" cy="1644650"/>
          </a:xfrm>
        </p:grpSpPr>
        <p:sp>
          <p:nvSpPr>
            <p:cNvPr id="10" name="AutoShape 46"/>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D4DF33"/>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dirty="0">
                <a:solidFill>
                  <a:srgbClr val="575757"/>
                </a:solidFill>
              </a:endParaRPr>
            </a:p>
          </p:txBody>
        </p:sp>
        <p:grpSp>
          <p:nvGrpSpPr>
            <p:cNvPr id="11" name="Group 10"/>
            <p:cNvGrpSpPr/>
            <p:nvPr/>
          </p:nvGrpSpPr>
          <p:grpSpPr>
            <a:xfrm>
              <a:off x="5546725" y="2677319"/>
              <a:ext cx="1098550" cy="1503363"/>
              <a:chOff x="5546725" y="2670175"/>
              <a:chExt cx="1098550" cy="1503363"/>
            </a:xfrm>
          </p:grpSpPr>
          <p:sp>
            <p:nvSpPr>
              <p:cNvPr id="12" name="Freeform 48"/>
              <p:cNvSpPr>
                <a:spLocks noEditPoints="1"/>
              </p:cNvSpPr>
              <p:nvPr/>
            </p:nvSpPr>
            <p:spPr bwMode="auto">
              <a:xfrm>
                <a:off x="5635625" y="2670175"/>
                <a:ext cx="976313" cy="1379538"/>
              </a:xfrm>
              <a:custGeom>
                <a:avLst/>
                <a:gdLst>
                  <a:gd name="T0" fmla="*/ 341 w 1367"/>
                  <a:gd name="T1" fmla="*/ 969 h 1931"/>
                  <a:gd name="T2" fmla="*/ 397 w 1367"/>
                  <a:gd name="T3" fmla="*/ 769 h 1931"/>
                  <a:gd name="T4" fmla="*/ 917 w 1367"/>
                  <a:gd name="T5" fmla="*/ 769 h 1931"/>
                  <a:gd name="T6" fmla="*/ 964 w 1367"/>
                  <a:gd name="T7" fmla="*/ 970 h 1931"/>
                  <a:gd name="T8" fmla="*/ 949 w 1367"/>
                  <a:gd name="T9" fmla="*/ 969 h 1931"/>
                  <a:gd name="T10" fmla="*/ 821 w 1367"/>
                  <a:gd name="T11" fmla="*/ 969 h 1931"/>
                  <a:gd name="T12" fmla="*/ 764 w 1367"/>
                  <a:gd name="T13" fmla="*/ 1001 h 1931"/>
                  <a:gd name="T14" fmla="*/ 707 w 1367"/>
                  <a:gd name="T15" fmla="*/ 969 h 1931"/>
                  <a:gd name="T16" fmla="*/ 579 w 1367"/>
                  <a:gd name="T17" fmla="*/ 969 h 1931"/>
                  <a:gd name="T18" fmla="*/ 523 w 1367"/>
                  <a:gd name="T19" fmla="*/ 1001 h 1931"/>
                  <a:gd name="T20" fmla="*/ 466 w 1367"/>
                  <a:gd name="T21" fmla="*/ 969 h 1931"/>
                  <a:gd name="T22" fmla="*/ 341 w 1367"/>
                  <a:gd name="T23" fmla="*/ 969 h 1931"/>
                  <a:gd name="T24" fmla="*/ 130 w 1367"/>
                  <a:gd name="T25" fmla="*/ 384 h 1931"/>
                  <a:gd name="T26" fmla="*/ 3 w 1367"/>
                  <a:gd name="T27" fmla="*/ 599 h 1931"/>
                  <a:gd name="T28" fmla="*/ 12 w 1367"/>
                  <a:gd name="T29" fmla="*/ 615 h 1931"/>
                  <a:gd name="T30" fmla="*/ 265 w 1367"/>
                  <a:gd name="T31" fmla="*/ 615 h 1931"/>
                  <a:gd name="T32" fmla="*/ 274 w 1367"/>
                  <a:gd name="T33" fmla="*/ 599 h 1931"/>
                  <a:gd name="T34" fmla="*/ 147 w 1367"/>
                  <a:gd name="T35" fmla="*/ 384 h 1931"/>
                  <a:gd name="T36" fmla="*/ 130 w 1367"/>
                  <a:gd name="T37" fmla="*/ 384 h 1931"/>
                  <a:gd name="T38" fmla="*/ 639 w 1367"/>
                  <a:gd name="T39" fmla="*/ 161 h 1931"/>
                  <a:gd name="T40" fmla="*/ 512 w 1367"/>
                  <a:gd name="T41" fmla="*/ 377 h 1931"/>
                  <a:gd name="T42" fmla="*/ 521 w 1367"/>
                  <a:gd name="T43" fmla="*/ 392 h 1931"/>
                  <a:gd name="T44" fmla="*/ 774 w 1367"/>
                  <a:gd name="T45" fmla="*/ 392 h 1931"/>
                  <a:gd name="T46" fmla="*/ 783 w 1367"/>
                  <a:gd name="T47" fmla="*/ 377 h 1931"/>
                  <a:gd name="T48" fmla="*/ 656 w 1367"/>
                  <a:gd name="T49" fmla="*/ 161 h 1931"/>
                  <a:gd name="T50" fmla="*/ 639 w 1367"/>
                  <a:gd name="T51" fmla="*/ 161 h 1931"/>
                  <a:gd name="T52" fmla="*/ 339 w 1367"/>
                  <a:gd name="T53" fmla="*/ 224 h 1931"/>
                  <a:gd name="T54" fmla="*/ 136 w 1367"/>
                  <a:gd name="T55" fmla="*/ 224 h 1931"/>
                  <a:gd name="T56" fmla="*/ 136 w 1367"/>
                  <a:gd name="T57" fmla="*/ 337 h 1931"/>
                  <a:gd name="T58" fmla="*/ 339 w 1367"/>
                  <a:gd name="T59" fmla="*/ 337 h 1931"/>
                  <a:gd name="T60" fmla="*/ 283 w 1367"/>
                  <a:gd name="T61" fmla="*/ 276 h 1931"/>
                  <a:gd name="T62" fmla="*/ 339 w 1367"/>
                  <a:gd name="T63" fmla="*/ 224 h 1931"/>
                  <a:gd name="T64" fmla="*/ 1157 w 1367"/>
                  <a:gd name="T65" fmla="*/ 384 h 1931"/>
                  <a:gd name="T66" fmla="*/ 1031 w 1367"/>
                  <a:gd name="T67" fmla="*/ 599 h 1931"/>
                  <a:gd name="T68" fmla="*/ 1039 w 1367"/>
                  <a:gd name="T69" fmla="*/ 615 h 1931"/>
                  <a:gd name="T70" fmla="*/ 1293 w 1367"/>
                  <a:gd name="T71" fmla="*/ 615 h 1931"/>
                  <a:gd name="T72" fmla="*/ 1301 w 1367"/>
                  <a:gd name="T73" fmla="*/ 599 h 1931"/>
                  <a:gd name="T74" fmla="*/ 1175 w 1367"/>
                  <a:gd name="T75" fmla="*/ 384 h 1931"/>
                  <a:gd name="T76" fmla="*/ 1157 w 1367"/>
                  <a:gd name="T77" fmla="*/ 384 h 1931"/>
                  <a:gd name="T78" fmla="*/ 1311 w 1367"/>
                  <a:gd name="T79" fmla="*/ 285 h 1931"/>
                  <a:gd name="T80" fmla="*/ 1367 w 1367"/>
                  <a:gd name="T81" fmla="*/ 224 h 1931"/>
                  <a:gd name="T82" fmla="*/ 1164 w 1367"/>
                  <a:gd name="T83" fmla="*/ 224 h 1931"/>
                  <a:gd name="T84" fmla="*/ 1164 w 1367"/>
                  <a:gd name="T85" fmla="*/ 337 h 1931"/>
                  <a:gd name="T86" fmla="*/ 1367 w 1367"/>
                  <a:gd name="T87" fmla="*/ 337 h 1931"/>
                  <a:gd name="T88" fmla="*/ 1311 w 1367"/>
                  <a:gd name="T89" fmla="*/ 285 h 1931"/>
                  <a:gd name="T90" fmla="*/ 793 w 1367"/>
                  <a:gd name="T91" fmla="*/ 60 h 1931"/>
                  <a:gd name="T92" fmla="*/ 848 w 1367"/>
                  <a:gd name="T93" fmla="*/ 0 h 1931"/>
                  <a:gd name="T94" fmla="*/ 645 w 1367"/>
                  <a:gd name="T95" fmla="*/ 0 h 1931"/>
                  <a:gd name="T96" fmla="*/ 645 w 1367"/>
                  <a:gd name="T97" fmla="*/ 113 h 1931"/>
                  <a:gd name="T98" fmla="*/ 848 w 1367"/>
                  <a:gd name="T99" fmla="*/ 113 h 1931"/>
                  <a:gd name="T100" fmla="*/ 793 w 1367"/>
                  <a:gd name="T101" fmla="*/ 60 h 1931"/>
                  <a:gd name="T102" fmla="*/ 936 w 1367"/>
                  <a:gd name="T103" fmla="*/ 1931 h 1931"/>
                  <a:gd name="T104" fmla="*/ 936 w 1367"/>
                  <a:gd name="T105" fmla="*/ 1605 h 1931"/>
                  <a:gd name="T106" fmla="*/ 644 w 1367"/>
                  <a:gd name="T107" fmla="*/ 1313 h 1931"/>
                  <a:gd name="T108" fmla="*/ 644 w 1367"/>
                  <a:gd name="T109" fmla="*/ 1313 h 1931"/>
                  <a:gd name="T110" fmla="*/ 352 w 1367"/>
                  <a:gd name="T111" fmla="*/ 1605 h 1931"/>
                  <a:gd name="T112" fmla="*/ 352 w 1367"/>
                  <a:gd name="T113" fmla="*/ 1931 h 1931"/>
                  <a:gd name="T114" fmla="*/ 936 w 1367"/>
                  <a:gd name="T115" fmla="*/ 1931 h 1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7" h="1931">
                    <a:moveTo>
                      <a:pt x="341" y="969"/>
                    </a:moveTo>
                    <a:cubicBezTo>
                      <a:pt x="397" y="769"/>
                      <a:pt x="397" y="769"/>
                      <a:pt x="397" y="769"/>
                    </a:cubicBezTo>
                    <a:cubicBezTo>
                      <a:pt x="917" y="769"/>
                      <a:pt x="917" y="769"/>
                      <a:pt x="917" y="769"/>
                    </a:cubicBezTo>
                    <a:cubicBezTo>
                      <a:pt x="964" y="970"/>
                      <a:pt x="964" y="970"/>
                      <a:pt x="964" y="970"/>
                    </a:cubicBezTo>
                    <a:cubicBezTo>
                      <a:pt x="959" y="969"/>
                      <a:pt x="954" y="969"/>
                      <a:pt x="949" y="969"/>
                    </a:cubicBezTo>
                    <a:cubicBezTo>
                      <a:pt x="821" y="969"/>
                      <a:pt x="821" y="969"/>
                      <a:pt x="821" y="969"/>
                    </a:cubicBezTo>
                    <a:cubicBezTo>
                      <a:pt x="796" y="969"/>
                      <a:pt x="775" y="982"/>
                      <a:pt x="764" y="1001"/>
                    </a:cubicBezTo>
                    <a:cubicBezTo>
                      <a:pt x="752" y="982"/>
                      <a:pt x="731" y="969"/>
                      <a:pt x="707" y="969"/>
                    </a:cubicBezTo>
                    <a:cubicBezTo>
                      <a:pt x="579" y="969"/>
                      <a:pt x="579" y="969"/>
                      <a:pt x="579" y="969"/>
                    </a:cubicBezTo>
                    <a:cubicBezTo>
                      <a:pt x="555" y="969"/>
                      <a:pt x="534" y="982"/>
                      <a:pt x="523" y="1001"/>
                    </a:cubicBezTo>
                    <a:cubicBezTo>
                      <a:pt x="511" y="982"/>
                      <a:pt x="490" y="969"/>
                      <a:pt x="466" y="969"/>
                    </a:cubicBezTo>
                    <a:lnTo>
                      <a:pt x="341" y="969"/>
                    </a:lnTo>
                    <a:close/>
                    <a:moveTo>
                      <a:pt x="130" y="384"/>
                    </a:moveTo>
                    <a:cubicBezTo>
                      <a:pt x="3" y="599"/>
                      <a:pt x="3" y="599"/>
                      <a:pt x="3" y="599"/>
                    </a:cubicBezTo>
                    <a:cubicBezTo>
                      <a:pt x="0" y="606"/>
                      <a:pt x="4" y="615"/>
                      <a:pt x="12" y="615"/>
                    </a:cubicBezTo>
                    <a:cubicBezTo>
                      <a:pt x="265" y="615"/>
                      <a:pt x="265" y="615"/>
                      <a:pt x="265" y="615"/>
                    </a:cubicBezTo>
                    <a:cubicBezTo>
                      <a:pt x="273" y="615"/>
                      <a:pt x="278" y="606"/>
                      <a:pt x="274" y="599"/>
                    </a:cubicBezTo>
                    <a:cubicBezTo>
                      <a:pt x="147" y="384"/>
                      <a:pt x="147" y="384"/>
                      <a:pt x="147" y="384"/>
                    </a:cubicBezTo>
                    <a:cubicBezTo>
                      <a:pt x="143" y="377"/>
                      <a:pt x="134" y="377"/>
                      <a:pt x="130" y="384"/>
                    </a:cubicBezTo>
                    <a:close/>
                    <a:moveTo>
                      <a:pt x="639" y="161"/>
                    </a:moveTo>
                    <a:cubicBezTo>
                      <a:pt x="512" y="377"/>
                      <a:pt x="512" y="377"/>
                      <a:pt x="512" y="377"/>
                    </a:cubicBezTo>
                    <a:cubicBezTo>
                      <a:pt x="509" y="384"/>
                      <a:pt x="513" y="392"/>
                      <a:pt x="521" y="392"/>
                    </a:cubicBezTo>
                    <a:cubicBezTo>
                      <a:pt x="774" y="392"/>
                      <a:pt x="774" y="392"/>
                      <a:pt x="774" y="392"/>
                    </a:cubicBezTo>
                    <a:cubicBezTo>
                      <a:pt x="782" y="392"/>
                      <a:pt x="787" y="384"/>
                      <a:pt x="783" y="377"/>
                    </a:cubicBezTo>
                    <a:cubicBezTo>
                      <a:pt x="656" y="161"/>
                      <a:pt x="656" y="161"/>
                      <a:pt x="656" y="161"/>
                    </a:cubicBezTo>
                    <a:cubicBezTo>
                      <a:pt x="652" y="155"/>
                      <a:pt x="643" y="155"/>
                      <a:pt x="639" y="161"/>
                    </a:cubicBezTo>
                    <a:close/>
                    <a:moveTo>
                      <a:pt x="339" y="224"/>
                    </a:moveTo>
                    <a:cubicBezTo>
                      <a:pt x="136" y="224"/>
                      <a:pt x="136" y="224"/>
                      <a:pt x="136" y="224"/>
                    </a:cubicBezTo>
                    <a:cubicBezTo>
                      <a:pt x="136" y="337"/>
                      <a:pt x="136" y="337"/>
                      <a:pt x="136" y="337"/>
                    </a:cubicBezTo>
                    <a:cubicBezTo>
                      <a:pt x="339" y="337"/>
                      <a:pt x="339" y="337"/>
                      <a:pt x="339" y="337"/>
                    </a:cubicBezTo>
                    <a:cubicBezTo>
                      <a:pt x="283" y="276"/>
                      <a:pt x="283" y="276"/>
                      <a:pt x="283" y="276"/>
                    </a:cubicBezTo>
                    <a:lnTo>
                      <a:pt x="339" y="224"/>
                    </a:lnTo>
                    <a:close/>
                    <a:moveTo>
                      <a:pt x="1157" y="384"/>
                    </a:moveTo>
                    <a:cubicBezTo>
                      <a:pt x="1031" y="599"/>
                      <a:pt x="1031" y="599"/>
                      <a:pt x="1031" y="599"/>
                    </a:cubicBezTo>
                    <a:cubicBezTo>
                      <a:pt x="1027" y="606"/>
                      <a:pt x="1032" y="615"/>
                      <a:pt x="1039" y="615"/>
                    </a:cubicBezTo>
                    <a:cubicBezTo>
                      <a:pt x="1293" y="615"/>
                      <a:pt x="1293" y="615"/>
                      <a:pt x="1293" y="615"/>
                    </a:cubicBezTo>
                    <a:cubicBezTo>
                      <a:pt x="1300" y="615"/>
                      <a:pt x="1305" y="606"/>
                      <a:pt x="1301" y="599"/>
                    </a:cubicBezTo>
                    <a:cubicBezTo>
                      <a:pt x="1175" y="384"/>
                      <a:pt x="1175" y="384"/>
                      <a:pt x="1175" y="384"/>
                    </a:cubicBezTo>
                    <a:cubicBezTo>
                      <a:pt x="1171" y="377"/>
                      <a:pt x="1161" y="377"/>
                      <a:pt x="1157" y="384"/>
                    </a:cubicBezTo>
                    <a:close/>
                    <a:moveTo>
                      <a:pt x="1311" y="285"/>
                    </a:moveTo>
                    <a:cubicBezTo>
                      <a:pt x="1367" y="224"/>
                      <a:pt x="1367" y="224"/>
                      <a:pt x="1367" y="224"/>
                    </a:cubicBezTo>
                    <a:cubicBezTo>
                      <a:pt x="1164" y="224"/>
                      <a:pt x="1164" y="224"/>
                      <a:pt x="1164" y="224"/>
                    </a:cubicBezTo>
                    <a:cubicBezTo>
                      <a:pt x="1164" y="337"/>
                      <a:pt x="1164" y="337"/>
                      <a:pt x="1164" y="337"/>
                    </a:cubicBezTo>
                    <a:cubicBezTo>
                      <a:pt x="1367" y="337"/>
                      <a:pt x="1367" y="337"/>
                      <a:pt x="1367" y="337"/>
                    </a:cubicBezTo>
                    <a:lnTo>
                      <a:pt x="1311" y="285"/>
                    </a:lnTo>
                    <a:close/>
                    <a:moveTo>
                      <a:pt x="793" y="60"/>
                    </a:moveTo>
                    <a:cubicBezTo>
                      <a:pt x="848" y="0"/>
                      <a:pt x="848" y="0"/>
                      <a:pt x="848" y="0"/>
                    </a:cubicBezTo>
                    <a:cubicBezTo>
                      <a:pt x="645" y="0"/>
                      <a:pt x="645" y="0"/>
                      <a:pt x="645" y="0"/>
                    </a:cubicBezTo>
                    <a:cubicBezTo>
                      <a:pt x="645" y="113"/>
                      <a:pt x="645" y="113"/>
                      <a:pt x="645" y="113"/>
                    </a:cubicBezTo>
                    <a:cubicBezTo>
                      <a:pt x="848" y="113"/>
                      <a:pt x="848" y="113"/>
                      <a:pt x="848" y="113"/>
                    </a:cubicBezTo>
                    <a:lnTo>
                      <a:pt x="793" y="60"/>
                    </a:lnTo>
                    <a:close/>
                    <a:moveTo>
                      <a:pt x="936" y="1931"/>
                    </a:moveTo>
                    <a:cubicBezTo>
                      <a:pt x="936" y="1605"/>
                      <a:pt x="936" y="1605"/>
                      <a:pt x="936" y="1605"/>
                    </a:cubicBezTo>
                    <a:cubicBezTo>
                      <a:pt x="936" y="1444"/>
                      <a:pt x="805" y="1313"/>
                      <a:pt x="644" y="1313"/>
                    </a:cubicBezTo>
                    <a:cubicBezTo>
                      <a:pt x="644" y="1313"/>
                      <a:pt x="644" y="1313"/>
                      <a:pt x="644" y="1313"/>
                    </a:cubicBezTo>
                    <a:cubicBezTo>
                      <a:pt x="483" y="1313"/>
                      <a:pt x="352" y="1444"/>
                      <a:pt x="352" y="1605"/>
                    </a:cubicBezTo>
                    <a:cubicBezTo>
                      <a:pt x="352" y="1931"/>
                      <a:pt x="352" y="1931"/>
                      <a:pt x="352" y="1931"/>
                    </a:cubicBezTo>
                    <a:lnTo>
                      <a:pt x="936" y="193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dirty="0">
                  <a:solidFill>
                    <a:srgbClr val="575757"/>
                  </a:solidFill>
                </a:endParaRPr>
              </a:p>
            </p:txBody>
          </p:sp>
          <p:sp>
            <p:nvSpPr>
              <p:cNvPr id="13" name="Freeform 49"/>
              <p:cNvSpPr>
                <a:spLocks noEditPoints="1"/>
              </p:cNvSpPr>
              <p:nvPr/>
            </p:nvSpPr>
            <p:spPr bwMode="auto">
              <a:xfrm>
                <a:off x="5546725" y="2981325"/>
                <a:ext cx="1098550" cy="1192213"/>
              </a:xfrm>
              <a:custGeom>
                <a:avLst/>
                <a:gdLst>
                  <a:gd name="T0" fmla="*/ 632 w 1538"/>
                  <a:gd name="T1" fmla="*/ 22 h 1669"/>
                  <a:gd name="T2" fmla="*/ 884 w 1538"/>
                  <a:gd name="T3" fmla="*/ 0 h 1669"/>
                  <a:gd name="T4" fmla="*/ 906 w 1538"/>
                  <a:gd name="T5" fmla="*/ 156 h 1669"/>
                  <a:gd name="T6" fmla="*/ 890 w 1538"/>
                  <a:gd name="T7" fmla="*/ 289 h 1669"/>
                  <a:gd name="T8" fmla="*/ 846 w 1538"/>
                  <a:gd name="T9" fmla="*/ 158 h 1669"/>
                  <a:gd name="T10" fmla="*/ 862 w 1538"/>
                  <a:gd name="T11" fmla="*/ 44 h 1669"/>
                  <a:gd name="T12" fmla="*/ 676 w 1538"/>
                  <a:gd name="T13" fmla="*/ 137 h 1669"/>
                  <a:gd name="T14" fmla="*/ 692 w 1538"/>
                  <a:gd name="T15" fmla="*/ 289 h 1669"/>
                  <a:gd name="T16" fmla="*/ 648 w 1538"/>
                  <a:gd name="T17" fmla="*/ 177 h 1669"/>
                  <a:gd name="T18" fmla="*/ 1516 w 1538"/>
                  <a:gd name="T19" fmla="*/ 1577 h 1669"/>
                  <a:gd name="T20" fmla="*/ 1473 w 1538"/>
                  <a:gd name="T21" fmla="*/ 1561 h 1669"/>
                  <a:gd name="T22" fmla="*/ 87 w 1538"/>
                  <a:gd name="T23" fmla="*/ 1539 h 1669"/>
                  <a:gd name="T24" fmla="*/ 65 w 1538"/>
                  <a:gd name="T25" fmla="*/ 1577 h 1669"/>
                  <a:gd name="T26" fmla="*/ 0 w 1538"/>
                  <a:gd name="T27" fmla="*/ 1599 h 1669"/>
                  <a:gd name="T28" fmla="*/ 22 w 1538"/>
                  <a:gd name="T29" fmla="*/ 1669 h 1669"/>
                  <a:gd name="T30" fmla="*/ 1538 w 1538"/>
                  <a:gd name="T31" fmla="*/ 1647 h 1669"/>
                  <a:gd name="T32" fmla="*/ 1516 w 1538"/>
                  <a:gd name="T33" fmla="*/ 1577 h 1669"/>
                  <a:gd name="T34" fmla="*/ 1161 w 1538"/>
                  <a:gd name="T35" fmla="*/ 223 h 1669"/>
                  <a:gd name="T36" fmla="*/ 1139 w 1538"/>
                  <a:gd name="T37" fmla="*/ 390 h 1669"/>
                  <a:gd name="T38" fmla="*/ 1168 w 1538"/>
                  <a:gd name="T39" fmla="*/ 412 h 1669"/>
                  <a:gd name="T40" fmla="*/ 1100 w 1538"/>
                  <a:gd name="T41" fmla="*/ 685 h 1669"/>
                  <a:gd name="T42" fmla="*/ 1078 w 1538"/>
                  <a:gd name="T43" fmla="*/ 577 h 1669"/>
                  <a:gd name="T44" fmla="*/ 929 w 1538"/>
                  <a:gd name="T45" fmla="*/ 599 h 1669"/>
                  <a:gd name="T46" fmla="*/ 859 w 1538"/>
                  <a:gd name="T47" fmla="*/ 685 h 1669"/>
                  <a:gd name="T48" fmla="*/ 837 w 1538"/>
                  <a:gd name="T49" fmla="*/ 577 h 1669"/>
                  <a:gd name="T50" fmla="*/ 687 w 1538"/>
                  <a:gd name="T51" fmla="*/ 599 h 1669"/>
                  <a:gd name="T52" fmla="*/ 618 w 1538"/>
                  <a:gd name="T53" fmla="*/ 685 h 1669"/>
                  <a:gd name="T54" fmla="*/ 596 w 1538"/>
                  <a:gd name="T55" fmla="*/ 577 h 1669"/>
                  <a:gd name="T56" fmla="*/ 446 w 1538"/>
                  <a:gd name="T57" fmla="*/ 599 h 1669"/>
                  <a:gd name="T58" fmla="*/ 379 w 1538"/>
                  <a:gd name="T59" fmla="*/ 685 h 1669"/>
                  <a:gd name="T60" fmla="*/ 386 w 1538"/>
                  <a:gd name="T61" fmla="*/ 412 h 1669"/>
                  <a:gd name="T62" fmla="*/ 408 w 1538"/>
                  <a:gd name="T63" fmla="*/ 245 h 1669"/>
                  <a:gd name="T64" fmla="*/ 134 w 1538"/>
                  <a:gd name="T65" fmla="*/ 223 h 1669"/>
                  <a:gd name="T66" fmla="*/ 112 w 1538"/>
                  <a:gd name="T67" fmla="*/ 390 h 1669"/>
                  <a:gd name="T68" fmla="*/ 141 w 1538"/>
                  <a:gd name="T69" fmla="*/ 412 h 1669"/>
                  <a:gd name="T70" fmla="*/ 185 w 1538"/>
                  <a:gd name="T71" fmla="*/ 1495 h 1669"/>
                  <a:gd name="T72" fmla="*/ 163 w 1538"/>
                  <a:gd name="T73" fmla="*/ 368 h 1669"/>
                  <a:gd name="T74" fmla="*/ 156 w 1538"/>
                  <a:gd name="T75" fmla="*/ 267 h 1669"/>
                  <a:gd name="T76" fmla="*/ 364 w 1538"/>
                  <a:gd name="T77" fmla="*/ 368 h 1669"/>
                  <a:gd name="T78" fmla="*/ 335 w 1538"/>
                  <a:gd name="T79" fmla="*/ 390 h 1669"/>
                  <a:gd name="T80" fmla="*/ 379 w 1538"/>
                  <a:gd name="T81" fmla="*/ 1495 h 1669"/>
                  <a:gd name="T82" fmla="*/ 468 w 1538"/>
                  <a:gd name="T83" fmla="*/ 729 h 1669"/>
                  <a:gd name="T84" fmla="*/ 490 w 1538"/>
                  <a:gd name="T85" fmla="*/ 621 h 1669"/>
                  <a:gd name="T86" fmla="*/ 574 w 1538"/>
                  <a:gd name="T87" fmla="*/ 707 h 1669"/>
                  <a:gd name="T88" fmla="*/ 709 w 1538"/>
                  <a:gd name="T89" fmla="*/ 729 h 1669"/>
                  <a:gd name="T90" fmla="*/ 731 w 1538"/>
                  <a:gd name="T91" fmla="*/ 621 h 1669"/>
                  <a:gd name="T92" fmla="*/ 815 w 1538"/>
                  <a:gd name="T93" fmla="*/ 707 h 1669"/>
                  <a:gd name="T94" fmla="*/ 951 w 1538"/>
                  <a:gd name="T95" fmla="*/ 729 h 1669"/>
                  <a:gd name="T96" fmla="*/ 973 w 1538"/>
                  <a:gd name="T97" fmla="*/ 621 h 1669"/>
                  <a:gd name="T98" fmla="*/ 1056 w 1538"/>
                  <a:gd name="T99" fmla="*/ 707 h 1669"/>
                  <a:gd name="T100" fmla="*/ 1168 w 1538"/>
                  <a:gd name="T101" fmla="*/ 729 h 1669"/>
                  <a:gd name="T102" fmla="*/ 1212 w 1538"/>
                  <a:gd name="T103" fmla="*/ 1495 h 1669"/>
                  <a:gd name="T104" fmla="*/ 1190 w 1538"/>
                  <a:gd name="T105" fmla="*/ 368 h 1669"/>
                  <a:gd name="T106" fmla="*/ 1183 w 1538"/>
                  <a:gd name="T107" fmla="*/ 267 h 1669"/>
                  <a:gd name="T108" fmla="*/ 1391 w 1538"/>
                  <a:gd name="T109" fmla="*/ 368 h 1669"/>
                  <a:gd name="T110" fmla="*/ 1362 w 1538"/>
                  <a:gd name="T111" fmla="*/ 390 h 1669"/>
                  <a:gd name="T112" fmla="*/ 1406 w 1538"/>
                  <a:gd name="T113" fmla="*/ 1495 h 1669"/>
                  <a:gd name="T114" fmla="*/ 1413 w 1538"/>
                  <a:gd name="T115" fmla="*/ 412 h 1669"/>
                  <a:gd name="T116" fmla="*/ 1435 w 1538"/>
                  <a:gd name="T117" fmla="*/ 245 h 1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38" h="1669">
                    <a:moveTo>
                      <a:pt x="632" y="156"/>
                    </a:moveTo>
                    <a:cubicBezTo>
                      <a:pt x="632" y="22"/>
                      <a:pt x="632" y="22"/>
                      <a:pt x="632" y="22"/>
                    </a:cubicBezTo>
                    <a:cubicBezTo>
                      <a:pt x="632" y="10"/>
                      <a:pt x="642" y="0"/>
                      <a:pt x="654" y="0"/>
                    </a:cubicBezTo>
                    <a:cubicBezTo>
                      <a:pt x="884" y="0"/>
                      <a:pt x="884" y="0"/>
                      <a:pt x="884" y="0"/>
                    </a:cubicBezTo>
                    <a:cubicBezTo>
                      <a:pt x="896" y="0"/>
                      <a:pt x="906" y="10"/>
                      <a:pt x="906" y="22"/>
                    </a:cubicBezTo>
                    <a:cubicBezTo>
                      <a:pt x="906" y="156"/>
                      <a:pt x="906" y="156"/>
                      <a:pt x="906" y="156"/>
                    </a:cubicBezTo>
                    <a:cubicBezTo>
                      <a:pt x="906" y="166"/>
                      <a:pt x="899" y="174"/>
                      <a:pt x="890" y="177"/>
                    </a:cubicBezTo>
                    <a:cubicBezTo>
                      <a:pt x="890" y="289"/>
                      <a:pt x="890" y="289"/>
                      <a:pt x="890" y="289"/>
                    </a:cubicBezTo>
                    <a:cubicBezTo>
                      <a:pt x="846" y="289"/>
                      <a:pt x="846" y="289"/>
                      <a:pt x="846" y="289"/>
                    </a:cubicBezTo>
                    <a:cubicBezTo>
                      <a:pt x="846" y="158"/>
                      <a:pt x="846" y="158"/>
                      <a:pt x="846" y="158"/>
                    </a:cubicBezTo>
                    <a:cubicBezTo>
                      <a:pt x="846" y="148"/>
                      <a:pt x="853" y="139"/>
                      <a:pt x="862" y="137"/>
                    </a:cubicBezTo>
                    <a:cubicBezTo>
                      <a:pt x="862" y="44"/>
                      <a:pt x="862" y="44"/>
                      <a:pt x="862" y="44"/>
                    </a:cubicBezTo>
                    <a:cubicBezTo>
                      <a:pt x="676" y="44"/>
                      <a:pt x="676" y="44"/>
                      <a:pt x="676" y="44"/>
                    </a:cubicBezTo>
                    <a:cubicBezTo>
                      <a:pt x="676" y="137"/>
                      <a:pt x="676" y="137"/>
                      <a:pt x="676" y="137"/>
                    </a:cubicBezTo>
                    <a:cubicBezTo>
                      <a:pt x="685" y="139"/>
                      <a:pt x="692" y="148"/>
                      <a:pt x="692" y="158"/>
                    </a:cubicBezTo>
                    <a:cubicBezTo>
                      <a:pt x="692" y="289"/>
                      <a:pt x="692" y="289"/>
                      <a:pt x="692" y="289"/>
                    </a:cubicBezTo>
                    <a:cubicBezTo>
                      <a:pt x="648" y="289"/>
                      <a:pt x="648" y="289"/>
                      <a:pt x="648" y="289"/>
                    </a:cubicBezTo>
                    <a:cubicBezTo>
                      <a:pt x="648" y="177"/>
                      <a:pt x="648" y="177"/>
                      <a:pt x="648" y="177"/>
                    </a:cubicBezTo>
                    <a:cubicBezTo>
                      <a:pt x="638" y="174"/>
                      <a:pt x="632" y="166"/>
                      <a:pt x="632" y="156"/>
                    </a:cubicBezTo>
                    <a:close/>
                    <a:moveTo>
                      <a:pt x="1516" y="1577"/>
                    </a:moveTo>
                    <a:cubicBezTo>
                      <a:pt x="1473" y="1577"/>
                      <a:pt x="1473" y="1577"/>
                      <a:pt x="1473" y="1577"/>
                    </a:cubicBezTo>
                    <a:cubicBezTo>
                      <a:pt x="1473" y="1561"/>
                      <a:pt x="1473" y="1561"/>
                      <a:pt x="1473" y="1561"/>
                    </a:cubicBezTo>
                    <a:cubicBezTo>
                      <a:pt x="1473" y="1549"/>
                      <a:pt x="1463" y="1539"/>
                      <a:pt x="1451" y="1539"/>
                    </a:cubicBezTo>
                    <a:cubicBezTo>
                      <a:pt x="87" y="1539"/>
                      <a:pt x="87" y="1539"/>
                      <a:pt x="87" y="1539"/>
                    </a:cubicBezTo>
                    <a:cubicBezTo>
                      <a:pt x="75" y="1539"/>
                      <a:pt x="65" y="1549"/>
                      <a:pt x="65" y="1561"/>
                    </a:cubicBezTo>
                    <a:cubicBezTo>
                      <a:pt x="65" y="1577"/>
                      <a:pt x="65" y="1577"/>
                      <a:pt x="65" y="1577"/>
                    </a:cubicBezTo>
                    <a:cubicBezTo>
                      <a:pt x="22" y="1577"/>
                      <a:pt x="22" y="1577"/>
                      <a:pt x="22" y="1577"/>
                    </a:cubicBezTo>
                    <a:cubicBezTo>
                      <a:pt x="10" y="1577"/>
                      <a:pt x="0" y="1587"/>
                      <a:pt x="0" y="1599"/>
                    </a:cubicBezTo>
                    <a:cubicBezTo>
                      <a:pt x="0" y="1647"/>
                      <a:pt x="0" y="1647"/>
                      <a:pt x="0" y="1647"/>
                    </a:cubicBezTo>
                    <a:cubicBezTo>
                      <a:pt x="0" y="1660"/>
                      <a:pt x="10" y="1669"/>
                      <a:pt x="22" y="1669"/>
                    </a:cubicBezTo>
                    <a:cubicBezTo>
                      <a:pt x="1516" y="1669"/>
                      <a:pt x="1516" y="1669"/>
                      <a:pt x="1516" y="1669"/>
                    </a:cubicBezTo>
                    <a:cubicBezTo>
                      <a:pt x="1528" y="1669"/>
                      <a:pt x="1538" y="1660"/>
                      <a:pt x="1538" y="1647"/>
                    </a:cubicBezTo>
                    <a:cubicBezTo>
                      <a:pt x="1538" y="1599"/>
                      <a:pt x="1538" y="1599"/>
                      <a:pt x="1538" y="1599"/>
                    </a:cubicBezTo>
                    <a:cubicBezTo>
                      <a:pt x="1538" y="1587"/>
                      <a:pt x="1528" y="1577"/>
                      <a:pt x="1516" y="1577"/>
                    </a:cubicBezTo>
                    <a:close/>
                    <a:moveTo>
                      <a:pt x="1413" y="223"/>
                    </a:moveTo>
                    <a:cubicBezTo>
                      <a:pt x="1161" y="223"/>
                      <a:pt x="1161" y="223"/>
                      <a:pt x="1161" y="223"/>
                    </a:cubicBezTo>
                    <a:cubicBezTo>
                      <a:pt x="1149" y="223"/>
                      <a:pt x="1139" y="232"/>
                      <a:pt x="1139" y="245"/>
                    </a:cubicBezTo>
                    <a:cubicBezTo>
                      <a:pt x="1139" y="390"/>
                      <a:pt x="1139" y="390"/>
                      <a:pt x="1139" y="390"/>
                    </a:cubicBezTo>
                    <a:cubicBezTo>
                      <a:pt x="1139" y="403"/>
                      <a:pt x="1149" y="412"/>
                      <a:pt x="1161" y="412"/>
                    </a:cubicBezTo>
                    <a:cubicBezTo>
                      <a:pt x="1168" y="412"/>
                      <a:pt x="1168" y="412"/>
                      <a:pt x="1168" y="412"/>
                    </a:cubicBezTo>
                    <a:cubicBezTo>
                      <a:pt x="1168" y="685"/>
                      <a:pt x="1168" y="685"/>
                      <a:pt x="1168" y="685"/>
                    </a:cubicBezTo>
                    <a:cubicBezTo>
                      <a:pt x="1100" y="685"/>
                      <a:pt x="1100" y="685"/>
                      <a:pt x="1100" y="685"/>
                    </a:cubicBezTo>
                    <a:cubicBezTo>
                      <a:pt x="1100" y="599"/>
                      <a:pt x="1100" y="599"/>
                      <a:pt x="1100" y="599"/>
                    </a:cubicBezTo>
                    <a:cubicBezTo>
                      <a:pt x="1100" y="587"/>
                      <a:pt x="1091" y="577"/>
                      <a:pt x="1078" y="577"/>
                    </a:cubicBezTo>
                    <a:cubicBezTo>
                      <a:pt x="951" y="577"/>
                      <a:pt x="951" y="577"/>
                      <a:pt x="951" y="577"/>
                    </a:cubicBezTo>
                    <a:cubicBezTo>
                      <a:pt x="938" y="577"/>
                      <a:pt x="929" y="587"/>
                      <a:pt x="929" y="599"/>
                    </a:cubicBezTo>
                    <a:cubicBezTo>
                      <a:pt x="929" y="685"/>
                      <a:pt x="929" y="685"/>
                      <a:pt x="929" y="685"/>
                    </a:cubicBezTo>
                    <a:cubicBezTo>
                      <a:pt x="859" y="685"/>
                      <a:pt x="859" y="685"/>
                      <a:pt x="859" y="685"/>
                    </a:cubicBezTo>
                    <a:cubicBezTo>
                      <a:pt x="859" y="599"/>
                      <a:pt x="859" y="599"/>
                      <a:pt x="859" y="599"/>
                    </a:cubicBezTo>
                    <a:cubicBezTo>
                      <a:pt x="859" y="587"/>
                      <a:pt x="849" y="577"/>
                      <a:pt x="837" y="577"/>
                    </a:cubicBezTo>
                    <a:cubicBezTo>
                      <a:pt x="709" y="577"/>
                      <a:pt x="709" y="577"/>
                      <a:pt x="709" y="577"/>
                    </a:cubicBezTo>
                    <a:cubicBezTo>
                      <a:pt x="697" y="577"/>
                      <a:pt x="687" y="587"/>
                      <a:pt x="687" y="599"/>
                    </a:cubicBezTo>
                    <a:cubicBezTo>
                      <a:pt x="687" y="685"/>
                      <a:pt x="687" y="685"/>
                      <a:pt x="687" y="685"/>
                    </a:cubicBezTo>
                    <a:cubicBezTo>
                      <a:pt x="618" y="685"/>
                      <a:pt x="618" y="685"/>
                      <a:pt x="618" y="685"/>
                    </a:cubicBezTo>
                    <a:cubicBezTo>
                      <a:pt x="618" y="599"/>
                      <a:pt x="618" y="599"/>
                      <a:pt x="618" y="599"/>
                    </a:cubicBezTo>
                    <a:cubicBezTo>
                      <a:pt x="618" y="587"/>
                      <a:pt x="608" y="577"/>
                      <a:pt x="596" y="577"/>
                    </a:cubicBezTo>
                    <a:cubicBezTo>
                      <a:pt x="468" y="577"/>
                      <a:pt x="468" y="577"/>
                      <a:pt x="468" y="577"/>
                    </a:cubicBezTo>
                    <a:cubicBezTo>
                      <a:pt x="456" y="577"/>
                      <a:pt x="446" y="587"/>
                      <a:pt x="446" y="599"/>
                    </a:cubicBezTo>
                    <a:cubicBezTo>
                      <a:pt x="446" y="685"/>
                      <a:pt x="446" y="685"/>
                      <a:pt x="446" y="685"/>
                    </a:cubicBezTo>
                    <a:cubicBezTo>
                      <a:pt x="379" y="685"/>
                      <a:pt x="379" y="685"/>
                      <a:pt x="379" y="685"/>
                    </a:cubicBezTo>
                    <a:cubicBezTo>
                      <a:pt x="379" y="412"/>
                      <a:pt x="379" y="412"/>
                      <a:pt x="379" y="412"/>
                    </a:cubicBezTo>
                    <a:cubicBezTo>
                      <a:pt x="386" y="412"/>
                      <a:pt x="386" y="412"/>
                      <a:pt x="386" y="412"/>
                    </a:cubicBezTo>
                    <a:cubicBezTo>
                      <a:pt x="398" y="412"/>
                      <a:pt x="408" y="403"/>
                      <a:pt x="408" y="390"/>
                    </a:cubicBezTo>
                    <a:cubicBezTo>
                      <a:pt x="408" y="245"/>
                      <a:pt x="408" y="245"/>
                      <a:pt x="408" y="245"/>
                    </a:cubicBezTo>
                    <a:cubicBezTo>
                      <a:pt x="408" y="232"/>
                      <a:pt x="398" y="223"/>
                      <a:pt x="386" y="223"/>
                    </a:cubicBezTo>
                    <a:cubicBezTo>
                      <a:pt x="134" y="223"/>
                      <a:pt x="134" y="223"/>
                      <a:pt x="134" y="223"/>
                    </a:cubicBezTo>
                    <a:cubicBezTo>
                      <a:pt x="122" y="223"/>
                      <a:pt x="112" y="232"/>
                      <a:pt x="112" y="245"/>
                    </a:cubicBezTo>
                    <a:cubicBezTo>
                      <a:pt x="112" y="390"/>
                      <a:pt x="112" y="390"/>
                      <a:pt x="112" y="390"/>
                    </a:cubicBezTo>
                    <a:cubicBezTo>
                      <a:pt x="112" y="403"/>
                      <a:pt x="122" y="412"/>
                      <a:pt x="134" y="412"/>
                    </a:cubicBezTo>
                    <a:cubicBezTo>
                      <a:pt x="141" y="412"/>
                      <a:pt x="141" y="412"/>
                      <a:pt x="141" y="412"/>
                    </a:cubicBezTo>
                    <a:cubicBezTo>
                      <a:pt x="141" y="1495"/>
                      <a:pt x="141" y="1495"/>
                      <a:pt x="141" y="1495"/>
                    </a:cubicBezTo>
                    <a:cubicBezTo>
                      <a:pt x="185" y="1495"/>
                      <a:pt x="185" y="1495"/>
                      <a:pt x="185" y="1495"/>
                    </a:cubicBezTo>
                    <a:cubicBezTo>
                      <a:pt x="185" y="390"/>
                      <a:pt x="185" y="390"/>
                      <a:pt x="185" y="390"/>
                    </a:cubicBezTo>
                    <a:cubicBezTo>
                      <a:pt x="185" y="378"/>
                      <a:pt x="175" y="368"/>
                      <a:pt x="163" y="368"/>
                    </a:cubicBezTo>
                    <a:cubicBezTo>
                      <a:pt x="156" y="368"/>
                      <a:pt x="156" y="368"/>
                      <a:pt x="156" y="368"/>
                    </a:cubicBezTo>
                    <a:cubicBezTo>
                      <a:pt x="156" y="267"/>
                      <a:pt x="156" y="267"/>
                      <a:pt x="156" y="267"/>
                    </a:cubicBezTo>
                    <a:cubicBezTo>
                      <a:pt x="364" y="267"/>
                      <a:pt x="364" y="267"/>
                      <a:pt x="364" y="267"/>
                    </a:cubicBezTo>
                    <a:cubicBezTo>
                      <a:pt x="364" y="368"/>
                      <a:pt x="364" y="368"/>
                      <a:pt x="364" y="368"/>
                    </a:cubicBezTo>
                    <a:cubicBezTo>
                      <a:pt x="357" y="368"/>
                      <a:pt x="357" y="368"/>
                      <a:pt x="357" y="368"/>
                    </a:cubicBezTo>
                    <a:cubicBezTo>
                      <a:pt x="345" y="368"/>
                      <a:pt x="335" y="378"/>
                      <a:pt x="335" y="390"/>
                    </a:cubicBezTo>
                    <a:cubicBezTo>
                      <a:pt x="335" y="1495"/>
                      <a:pt x="335" y="1495"/>
                      <a:pt x="335" y="1495"/>
                    </a:cubicBezTo>
                    <a:cubicBezTo>
                      <a:pt x="379" y="1495"/>
                      <a:pt x="379" y="1495"/>
                      <a:pt x="379" y="1495"/>
                    </a:cubicBezTo>
                    <a:cubicBezTo>
                      <a:pt x="379" y="729"/>
                      <a:pt x="379" y="729"/>
                      <a:pt x="379" y="729"/>
                    </a:cubicBezTo>
                    <a:cubicBezTo>
                      <a:pt x="468" y="729"/>
                      <a:pt x="468" y="729"/>
                      <a:pt x="468" y="729"/>
                    </a:cubicBezTo>
                    <a:cubicBezTo>
                      <a:pt x="480" y="729"/>
                      <a:pt x="490" y="719"/>
                      <a:pt x="490" y="707"/>
                    </a:cubicBezTo>
                    <a:cubicBezTo>
                      <a:pt x="490" y="621"/>
                      <a:pt x="490" y="621"/>
                      <a:pt x="490" y="621"/>
                    </a:cubicBezTo>
                    <a:cubicBezTo>
                      <a:pt x="574" y="621"/>
                      <a:pt x="574" y="621"/>
                      <a:pt x="574" y="621"/>
                    </a:cubicBezTo>
                    <a:cubicBezTo>
                      <a:pt x="574" y="707"/>
                      <a:pt x="574" y="707"/>
                      <a:pt x="574" y="707"/>
                    </a:cubicBezTo>
                    <a:cubicBezTo>
                      <a:pt x="574" y="719"/>
                      <a:pt x="584" y="729"/>
                      <a:pt x="596" y="729"/>
                    </a:cubicBezTo>
                    <a:cubicBezTo>
                      <a:pt x="709" y="729"/>
                      <a:pt x="709" y="729"/>
                      <a:pt x="709" y="729"/>
                    </a:cubicBezTo>
                    <a:cubicBezTo>
                      <a:pt x="721" y="729"/>
                      <a:pt x="731" y="719"/>
                      <a:pt x="731" y="707"/>
                    </a:cubicBezTo>
                    <a:cubicBezTo>
                      <a:pt x="731" y="621"/>
                      <a:pt x="731" y="621"/>
                      <a:pt x="731" y="621"/>
                    </a:cubicBezTo>
                    <a:cubicBezTo>
                      <a:pt x="815" y="621"/>
                      <a:pt x="815" y="621"/>
                      <a:pt x="815" y="621"/>
                    </a:cubicBezTo>
                    <a:cubicBezTo>
                      <a:pt x="815" y="707"/>
                      <a:pt x="815" y="707"/>
                      <a:pt x="815" y="707"/>
                    </a:cubicBezTo>
                    <a:cubicBezTo>
                      <a:pt x="815" y="719"/>
                      <a:pt x="825" y="729"/>
                      <a:pt x="837" y="729"/>
                    </a:cubicBezTo>
                    <a:cubicBezTo>
                      <a:pt x="951" y="729"/>
                      <a:pt x="951" y="729"/>
                      <a:pt x="951" y="729"/>
                    </a:cubicBezTo>
                    <a:cubicBezTo>
                      <a:pt x="963" y="729"/>
                      <a:pt x="973" y="719"/>
                      <a:pt x="973" y="707"/>
                    </a:cubicBezTo>
                    <a:cubicBezTo>
                      <a:pt x="973" y="621"/>
                      <a:pt x="973" y="621"/>
                      <a:pt x="973" y="621"/>
                    </a:cubicBezTo>
                    <a:cubicBezTo>
                      <a:pt x="1056" y="621"/>
                      <a:pt x="1056" y="621"/>
                      <a:pt x="1056" y="621"/>
                    </a:cubicBezTo>
                    <a:cubicBezTo>
                      <a:pt x="1056" y="707"/>
                      <a:pt x="1056" y="707"/>
                      <a:pt x="1056" y="707"/>
                    </a:cubicBezTo>
                    <a:cubicBezTo>
                      <a:pt x="1056" y="719"/>
                      <a:pt x="1066" y="729"/>
                      <a:pt x="1078" y="729"/>
                    </a:cubicBezTo>
                    <a:cubicBezTo>
                      <a:pt x="1168" y="729"/>
                      <a:pt x="1168" y="729"/>
                      <a:pt x="1168" y="729"/>
                    </a:cubicBezTo>
                    <a:cubicBezTo>
                      <a:pt x="1168" y="1495"/>
                      <a:pt x="1168" y="1495"/>
                      <a:pt x="1168" y="1495"/>
                    </a:cubicBezTo>
                    <a:cubicBezTo>
                      <a:pt x="1212" y="1495"/>
                      <a:pt x="1212" y="1495"/>
                      <a:pt x="1212" y="1495"/>
                    </a:cubicBezTo>
                    <a:cubicBezTo>
                      <a:pt x="1212" y="390"/>
                      <a:pt x="1212" y="390"/>
                      <a:pt x="1212" y="390"/>
                    </a:cubicBezTo>
                    <a:cubicBezTo>
                      <a:pt x="1212" y="378"/>
                      <a:pt x="1202" y="368"/>
                      <a:pt x="1190" y="368"/>
                    </a:cubicBezTo>
                    <a:cubicBezTo>
                      <a:pt x="1183" y="368"/>
                      <a:pt x="1183" y="368"/>
                      <a:pt x="1183" y="368"/>
                    </a:cubicBezTo>
                    <a:cubicBezTo>
                      <a:pt x="1183" y="267"/>
                      <a:pt x="1183" y="267"/>
                      <a:pt x="1183" y="267"/>
                    </a:cubicBezTo>
                    <a:cubicBezTo>
                      <a:pt x="1391" y="267"/>
                      <a:pt x="1391" y="267"/>
                      <a:pt x="1391" y="267"/>
                    </a:cubicBezTo>
                    <a:cubicBezTo>
                      <a:pt x="1391" y="368"/>
                      <a:pt x="1391" y="368"/>
                      <a:pt x="1391" y="368"/>
                    </a:cubicBezTo>
                    <a:cubicBezTo>
                      <a:pt x="1384" y="368"/>
                      <a:pt x="1384" y="368"/>
                      <a:pt x="1384" y="368"/>
                    </a:cubicBezTo>
                    <a:cubicBezTo>
                      <a:pt x="1372" y="368"/>
                      <a:pt x="1362" y="378"/>
                      <a:pt x="1362" y="390"/>
                    </a:cubicBezTo>
                    <a:cubicBezTo>
                      <a:pt x="1362" y="1495"/>
                      <a:pt x="1362" y="1495"/>
                      <a:pt x="1362" y="1495"/>
                    </a:cubicBezTo>
                    <a:cubicBezTo>
                      <a:pt x="1406" y="1495"/>
                      <a:pt x="1406" y="1495"/>
                      <a:pt x="1406" y="1495"/>
                    </a:cubicBezTo>
                    <a:cubicBezTo>
                      <a:pt x="1406" y="412"/>
                      <a:pt x="1406" y="412"/>
                      <a:pt x="1406" y="412"/>
                    </a:cubicBezTo>
                    <a:cubicBezTo>
                      <a:pt x="1413" y="412"/>
                      <a:pt x="1413" y="412"/>
                      <a:pt x="1413" y="412"/>
                    </a:cubicBezTo>
                    <a:cubicBezTo>
                      <a:pt x="1425" y="412"/>
                      <a:pt x="1435" y="403"/>
                      <a:pt x="1435" y="390"/>
                    </a:cubicBezTo>
                    <a:cubicBezTo>
                      <a:pt x="1435" y="245"/>
                      <a:pt x="1435" y="245"/>
                      <a:pt x="1435" y="245"/>
                    </a:cubicBezTo>
                    <a:cubicBezTo>
                      <a:pt x="1435" y="232"/>
                      <a:pt x="1425" y="223"/>
                      <a:pt x="1413" y="22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dirty="0">
                  <a:solidFill>
                    <a:srgbClr val="575757"/>
                  </a:solidFill>
                </a:endParaRPr>
              </a:p>
            </p:txBody>
          </p:sp>
        </p:grpSp>
      </p:grpSp>
      <p:sp>
        <p:nvSpPr>
          <p:cNvPr id="7" name="ee4pContent2"/>
          <p:cNvSpPr txBox="1"/>
          <p:nvPr>
            <p:custDataLst>
              <p:tags r:id="rId4"/>
            </p:custDataLst>
          </p:nvPr>
        </p:nvSpPr>
        <p:spPr>
          <a:xfrm>
            <a:off x="5205030" y="3084552"/>
            <a:ext cx="3617461" cy="1754578"/>
          </a:xfrm>
          <a:prstGeom prst="rect">
            <a:avLst/>
          </a:prstGeom>
          <a:ln cap="rnd">
            <a:noFill/>
          </a:ln>
        </p:spPr>
        <p:txBody>
          <a:bodyPr vert="horz" wrap="square" lIns="0" tIns="0" rIns="0" bIns="0" rtlCol="0">
            <a:noAutofit/>
          </a:bodyPr>
          <a:lstStyle>
            <a:lvl1pPr lvl="0" indent="0">
              <a:lnSpc>
                <a:spcPct val="100000"/>
              </a:lnSpc>
              <a:spcBef>
                <a:spcPts val="0"/>
              </a:spcBef>
              <a:spcAft>
                <a:spcPts val="0"/>
              </a:spcAft>
              <a:buFont typeface="Trebuchet MS" panose="020B0603020202020204" pitchFamily="34" charset="0"/>
              <a:buChar char="​"/>
              <a:defRPr sz="2000">
                <a:solidFill>
                  <a:schemeClr val="bg1"/>
                </a:solidFill>
                <a:latin typeface="Trebuchet MS" panose="020B0603020202020204" pitchFamily="34" charset="0"/>
                <a:sym typeface="Trebuchet MS" panose="020B0603020202020204" pitchFamily="34" charset="0"/>
              </a:defRPr>
            </a:lvl1pPr>
            <a:lvl2pPr marL="324000" lvl="1" indent="-216000">
              <a:lnSpc>
                <a:spcPct val="100000"/>
              </a:lnSpc>
              <a:spcBef>
                <a:spcPts val="0"/>
              </a:spcBef>
              <a:spcAft>
                <a:spcPts val="0"/>
              </a:spcAft>
              <a:buClr>
                <a:schemeClr val="bg1"/>
              </a:buClr>
              <a:buFont typeface="Trebuchet MS" panose="020B0603020202020204" pitchFamily="34" charset="0"/>
              <a:buChar char="•"/>
              <a:defRPr sz="2000">
                <a:solidFill>
                  <a:schemeClr val="bg1"/>
                </a:solidFill>
                <a:latin typeface="Trebuchet MS" panose="020B0603020202020204" pitchFamily="34" charset="0"/>
                <a:sym typeface="Trebuchet MS" panose="020B0603020202020204" pitchFamily="34" charset="0"/>
              </a:defRPr>
            </a:lvl2pPr>
            <a:lvl3pPr marL="648000" lvl="2" indent="-216000">
              <a:lnSpc>
                <a:spcPct val="100000"/>
              </a:lnSpc>
              <a:spcBef>
                <a:spcPts val="0"/>
              </a:spcBef>
              <a:spcAft>
                <a:spcPts val="0"/>
              </a:spcAft>
              <a:buClr>
                <a:schemeClr val="bg1"/>
              </a:buClr>
              <a:buFont typeface="Trebuchet MS" panose="020B0603020202020204" pitchFamily="34" charset="0"/>
              <a:buChar char="–"/>
              <a:defRPr sz="2000">
                <a:solidFill>
                  <a:schemeClr val="bg1"/>
                </a:solidFill>
                <a:latin typeface="Trebuchet MS" panose="020B0603020202020204" pitchFamily="34" charset="0"/>
                <a:sym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2400">
                <a:solidFill>
                  <a:schemeClr val="bg1"/>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2400" b="1">
                <a:solidFill>
                  <a:schemeClr val="bg1"/>
                </a:solidFill>
                <a:latin typeface="Trebuchet MS" panose="020B0603020202020204" pitchFamily="34" charset="0"/>
                <a:sym typeface="Trebuchet MS" panose="020B0603020202020204" pitchFamily="34" charset="0"/>
              </a:defRPr>
            </a:lvl5pPr>
            <a:lvl6pPr marL="324000" lvl="5" indent="-216000">
              <a:lnSpc>
                <a:spcPct val="100000"/>
              </a:lnSpc>
              <a:spcBef>
                <a:spcPts val="0"/>
              </a:spcBef>
              <a:spcAft>
                <a:spcPts val="0"/>
              </a:spcAft>
              <a:buClr>
                <a:schemeClr val="bg1"/>
              </a:buClr>
              <a:buFont typeface="Trebuchet MS" panose="020B0603020202020204" pitchFamily="34" charset="0"/>
              <a:buChar char="•"/>
              <a:defRPr sz="2400">
                <a:solidFill>
                  <a:schemeClr val="bg1"/>
                </a:solidFill>
                <a:latin typeface="Trebuchet MS" panose="020B0603020202020204" pitchFamily="34" charset="0"/>
                <a:sym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5400" baseline="0">
                <a:solidFill>
                  <a:schemeClr val="bg1"/>
                </a:solidFill>
                <a:latin typeface="Trebuchet MS" panose="020B0603020202020204" pitchFamily="34" charset="0"/>
                <a:sym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6600">
                <a:solidFill>
                  <a:schemeClr val="bg1"/>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4400">
                <a:solidFill>
                  <a:schemeClr val="bg1"/>
                </a:solidFill>
                <a:latin typeface="Trebuchet MS" panose="020B0603020202020204" pitchFamily="34" charset="0"/>
                <a:sym typeface="Trebuchet MS" panose="020B0603020202020204" pitchFamily="34" charset="0"/>
              </a:defRPr>
            </a:lvl9pPr>
          </a:lstStyle>
          <a:p>
            <a:r>
              <a:rPr lang="en-US" sz="1350" dirty="0">
                <a:latin typeface="+mn-lt"/>
              </a:rPr>
              <a:t>New concept allows for a </a:t>
            </a:r>
            <a:r>
              <a:rPr lang="en-US" sz="1350" dirty="0">
                <a:solidFill>
                  <a:schemeClr val="tx2"/>
                </a:solidFill>
                <a:latin typeface="+mn-lt"/>
              </a:rPr>
              <a:t>'Hotel'</a:t>
            </a:r>
            <a:r>
              <a:rPr lang="en-US" sz="1350" dirty="0">
                <a:solidFill>
                  <a:srgbClr val="D4DF33"/>
                </a:solidFill>
                <a:latin typeface="+mn-lt"/>
              </a:rPr>
              <a:t> </a:t>
            </a:r>
            <a:r>
              <a:rPr lang="en-US" sz="1350" dirty="0">
                <a:solidFill>
                  <a:srgbClr val="FFFFFF"/>
                </a:solidFill>
                <a:latin typeface="+mn-lt"/>
              </a:rPr>
              <a:t>model</a:t>
            </a:r>
            <a:r>
              <a:rPr lang="en-US" sz="1350" dirty="0">
                <a:solidFill>
                  <a:srgbClr val="D4DF33"/>
                </a:solidFill>
                <a:latin typeface="+mn-lt"/>
              </a:rPr>
              <a:t> </a:t>
            </a:r>
            <a:r>
              <a:rPr lang="en-US" sz="1350" dirty="0">
                <a:latin typeface="+mn-lt"/>
              </a:rPr>
              <a:t>that explicitly distrusts network connections and builds trust based on continuous enforcement of enterprise policies</a:t>
            </a:r>
          </a:p>
          <a:p>
            <a:endParaRPr lang="en-US" sz="1350" dirty="0">
              <a:latin typeface="+mn-lt"/>
            </a:endParaRPr>
          </a:p>
          <a:p>
            <a:r>
              <a:rPr lang="en-US" sz="1200" dirty="0">
                <a:latin typeface="+mn-lt"/>
              </a:rPr>
              <a:t>Hotel requires credentials to authorize a key, which can be used to access specific hotel resources such as elevators and rooms</a:t>
            </a:r>
          </a:p>
          <a:p>
            <a:endParaRPr lang="en-US" sz="1200" dirty="0">
              <a:latin typeface="+mn-lt"/>
            </a:endParaRPr>
          </a:p>
        </p:txBody>
      </p:sp>
      <p:grpSp>
        <p:nvGrpSpPr>
          <p:cNvPr id="27" name="Group 26">
            <a:extLst>
              <a:ext uri="{FF2B5EF4-FFF2-40B4-BE49-F238E27FC236}">
                <a16:creationId xmlns:a16="http://schemas.microsoft.com/office/drawing/2014/main" id="{B07B2256-CE67-49AD-8959-0198B56A1398}"/>
              </a:ext>
            </a:extLst>
          </p:cNvPr>
          <p:cNvGrpSpPr>
            <a:grpSpLocks noChangeAspect="1"/>
          </p:cNvGrpSpPr>
          <p:nvPr/>
        </p:nvGrpSpPr>
        <p:grpSpPr>
          <a:xfrm>
            <a:off x="6183355" y="1254387"/>
            <a:ext cx="1655454" cy="1645920"/>
            <a:chOff x="5273675" y="2606675"/>
            <a:chExt cx="1654175" cy="1644650"/>
          </a:xfrm>
        </p:grpSpPr>
        <p:sp>
          <p:nvSpPr>
            <p:cNvPr id="28" name="AutoShape 3">
              <a:extLst>
                <a:ext uri="{FF2B5EF4-FFF2-40B4-BE49-F238E27FC236}">
                  <a16:creationId xmlns:a16="http://schemas.microsoft.com/office/drawing/2014/main" id="{3F3B29AF-4634-4795-B218-4BA57B9C489B}"/>
                </a:ext>
              </a:extLst>
            </p:cNvPr>
            <p:cNvSpPr>
              <a:spLocks noChangeAspect="1" noChangeArrowheads="1" noTextEdit="1"/>
            </p:cNvSpPr>
            <p:nvPr/>
          </p:nvSpPr>
          <p:spPr bwMode="auto">
            <a:xfrm>
              <a:off x="5283200"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dirty="0"/>
            </a:p>
          </p:txBody>
        </p:sp>
        <p:sp>
          <p:nvSpPr>
            <p:cNvPr id="29" name="AutoShape 3">
              <a:extLst>
                <a:ext uri="{FF2B5EF4-FFF2-40B4-BE49-F238E27FC236}">
                  <a16:creationId xmlns:a16="http://schemas.microsoft.com/office/drawing/2014/main" id="{79DF8D42-7EA3-4007-BF04-867BC89DD9E8}"/>
                </a:ext>
              </a:extLst>
            </p:cNvPr>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dirty="0"/>
            </a:p>
          </p:txBody>
        </p:sp>
        <p:sp>
          <p:nvSpPr>
            <p:cNvPr id="30" name="Freeform 9">
              <a:extLst>
                <a:ext uri="{FF2B5EF4-FFF2-40B4-BE49-F238E27FC236}">
                  <a16:creationId xmlns:a16="http://schemas.microsoft.com/office/drawing/2014/main" id="{00503C5E-A504-4BAC-801E-58E4B09B845C}"/>
                </a:ext>
              </a:extLst>
            </p:cNvPr>
            <p:cNvSpPr>
              <a:spLocks/>
            </p:cNvSpPr>
            <p:nvPr/>
          </p:nvSpPr>
          <p:spPr bwMode="auto">
            <a:xfrm>
              <a:off x="5672138" y="2674936"/>
              <a:ext cx="849313" cy="1406526"/>
            </a:xfrm>
            <a:custGeom>
              <a:avLst/>
              <a:gdLst>
                <a:gd name="connsiteX0" fmla="*/ 67803 w 849313"/>
                <a:gd name="connsiteY0" fmla="*/ 1295401 h 1406526"/>
                <a:gd name="connsiteX1" fmla="*/ 781511 w 849313"/>
                <a:gd name="connsiteY1" fmla="*/ 1295401 h 1406526"/>
                <a:gd name="connsiteX2" fmla="*/ 795785 w 849313"/>
                <a:gd name="connsiteY2" fmla="*/ 1309648 h 1406526"/>
                <a:gd name="connsiteX3" fmla="*/ 795785 w 849313"/>
                <a:gd name="connsiteY3" fmla="*/ 1328169 h 1406526"/>
                <a:gd name="connsiteX4" fmla="*/ 835753 w 849313"/>
                <a:gd name="connsiteY4" fmla="*/ 1328169 h 1406526"/>
                <a:gd name="connsiteX5" fmla="*/ 849313 w 849313"/>
                <a:gd name="connsiteY5" fmla="*/ 1341703 h 1406526"/>
                <a:gd name="connsiteX6" fmla="*/ 849313 w 849313"/>
                <a:gd name="connsiteY6" fmla="*/ 1392992 h 1406526"/>
                <a:gd name="connsiteX7" fmla="*/ 835753 w 849313"/>
                <a:gd name="connsiteY7" fmla="*/ 1406526 h 1406526"/>
                <a:gd name="connsiteX8" fmla="*/ 13561 w 849313"/>
                <a:gd name="connsiteY8" fmla="*/ 1406526 h 1406526"/>
                <a:gd name="connsiteX9" fmla="*/ 0 w 849313"/>
                <a:gd name="connsiteY9" fmla="*/ 1392992 h 1406526"/>
                <a:gd name="connsiteX10" fmla="*/ 0 w 849313"/>
                <a:gd name="connsiteY10" fmla="*/ 1341703 h 1406526"/>
                <a:gd name="connsiteX11" fmla="*/ 13561 w 849313"/>
                <a:gd name="connsiteY11" fmla="*/ 1328169 h 1406526"/>
                <a:gd name="connsiteX12" fmla="*/ 53528 w 849313"/>
                <a:gd name="connsiteY12" fmla="*/ 1328169 h 1406526"/>
                <a:gd name="connsiteX13" fmla="*/ 53528 w 849313"/>
                <a:gd name="connsiteY13" fmla="*/ 1309648 h 1406526"/>
                <a:gd name="connsiteX14" fmla="*/ 67803 w 849313"/>
                <a:gd name="connsiteY14" fmla="*/ 1295401 h 1406526"/>
                <a:gd name="connsiteX15" fmla="*/ 443717 w 849313"/>
                <a:gd name="connsiteY15" fmla="*/ 1050925 h 1406526"/>
                <a:gd name="connsiteX16" fmla="*/ 581807 w 849313"/>
                <a:gd name="connsiteY16" fmla="*/ 1050925 h 1406526"/>
                <a:gd name="connsiteX17" fmla="*/ 588962 w 849313"/>
                <a:gd name="connsiteY17" fmla="*/ 1058064 h 1406526"/>
                <a:gd name="connsiteX18" fmla="*/ 588962 w 849313"/>
                <a:gd name="connsiteY18" fmla="*/ 1256512 h 1406526"/>
                <a:gd name="connsiteX19" fmla="*/ 581807 w 849313"/>
                <a:gd name="connsiteY19" fmla="*/ 1263650 h 1406526"/>
                <a:gd name="connsiteX20" fmla="*/ 443717 w 849313"/>
                <a:gd name="connsiteY20" fmla="*/ 1263650 h 1406526"/>
                <a:gd name="connsiteX21" fmla="*/ 436562 w 849313"/>
                <a:gd name="connsiteY21" fmla="*/ 1256512 h 1406526"/>
                <a:gd name="connsiteX22" fmla="*/ 436562 w 849313"/>
                <a:gd name="connsiteY22" fmla="*/ 1058064 h 1406526"/>
                <a:gd name="connsiteX23" fmla="*/ 443717 w 849313"/>
                <a:gd name="connsiteY23" fmla="*/ 1050925 h 1406526"/>
                <a:gd name="connsiteX24" fmla="*/ 265917 w 849313"/>
                <a:gd name="connsiteY24" fmla="*/ 1050925 h 1406526"/>
                <a:gd name="connsiteX25" fmla="*/ 404007 w 849313"/>
                <a:gd name="connsiteY25" fmla="*/ 1050925 h 1406526"/>
                <a:gd name="connsiteX26" fmla="*/ 411162 w 849313"/>
                <a:gd name="connsiteY26" fmla="*/ 1058064 h 1406526"/>
                <a:gd name="connsiteX27" fmla="*/ 411162 w 849313"/>
                <a:gd name="connsiteY27" fmla="*/ 1256512 h 1406526"/>
                <a:gd name="connsiteX28" fmla="*/ 404007 w 849313"/>
                <a:gd name="connsiteY28" fmla="*/ 1263650 h 1406526"/>
                <a:gd name="connsiteX29" fmla="*/ 265917 w 849313"/>
                <a:gd name="connsiteY29" fmla="*/ 1263650 h 1406526"/>
                <a:gd name="connsiteX30" fmla="*/ 258762 w 849313"/>
                <a:gd name="connsiteY30" fmla="*/ 1256512 h 1406526"/>
                <a:gd name="connsiteX31" fmla="*/ 258762 w 849313"/>
                <a:gd name="connsiteY31" fmla="*/ 1058064 h 1406526"/>
                <a:gd name="connsiteX32" fmla="*/ 265917 w 849313"/>
                <a:gd name="connsiteY32" fmla="*/ 1050925 h 1406526"/>
                <a:gd name="connsiteX33" fmla="*/ 537351 w 849313"/>
                <a:gd name="connsiteY33" fmla="*/ 771525 h 1406526"/>
                <a:gd name="connsiteX34" fmla="*/ 648513 w 849313"/>
                <a:gd name="connsiteY34" fmla="*/ 771525 h 1406526"/>
                <a:gd name="connsiteX35" fmla="*/ 655638 w 849313"/>
                <a:gd name="connsiteY35" fmla="*/ 778682 h 1406526"/>
                <a:gd name="connsiteX36" fmla="*/ 655638 w 849313"/>
                <a:gd name="connsiteY36" fmla="*/ 938993 h 1406526"/>
                <a:gd name="connsiteX37" fmla="*/ 648513 w 849313"/>
                <a:gd name="connsiteY37" fmla="*/ 946150 h 1406526"/>
                <a:gd name="connsiteX38" fmla="*/ 537351 w 849313"/>
                <a:gd name="connsiteY38" fmla="*/ 946150 h 1406526"/>
                <a:gd name="connsiteX39" fmla="*/ 530225 w 849313"/>
                <a:gd name="connsiteY39" fmla="*/ 938993 h 1406526"/>
                <a:gd name="connsiteX40" fmla="*/ 530225 w 849313"/>
                <a:gd name="connsiteY40" fmla="*/ 778682 h 1406526"/>
                <a:gd name="connsiteX41" fmla="*/ 537351 w 849313"/>
                <a:gd name="connsiteY41" fmla="*/ 771525 h 1406526"/>
                <a:gd name="connsiteX42" fmla="*/ 369067 w 849313"/>
                <a:gd name="connsiteY42" fmla="*/ 771525 h 1406526"/>
                <a:gd name="connsiteX43" fmla="*/ 478659 w 849313"/>
                <a:gd name="connsiteY43" fmla="*/ 771525 h 1406526"/>
                <a:gd name="connsiteX44" fmla="*/ 485775 w 849313"/>
                <a:gd name="connsiteY44" fmla="*/ 778682 h 1406526"/>
                <a:gd name="connsiteX45" fmla="*/ 485775 w 849313"/>
                <a:gd name="connsiteY45" fmla="*/ 938993 h 1406526"/>
                <a:gd name="connsiteX46" fmla="*/ 478659 w 849313"/>
                <a:gd name="connsiteY46" fmla="*/ 946150 h 1406526"/>
                <a:gd name="connsiteX47" fmla="*/ 369067 w 849313"/>
                <a:gd name="connsiteY47" fmla="*/ 946150 h 1406526"/>
                <a:gd name="connsiteX48" fmla="*/ 361950 w 849313"/>
                <a:gd name="connsiteY48" fmla="*/ 938993 h 1406526"/>
                <a:gd name="connsiteX49" fmla="*/ 361950 w 849313"/>
                <a:gd name="connsiteY49" fmla="*/ 778682 h 1406526"/>
                <a:gd name="connsiteX50" fmla="*/ 369067 w 849313"/>
                <a:gd name="connsiteY50" fmla="*/ 771525 h 1406526"/>
                <a:gd name="connsiteX51" fmla="*/ 199212 w 849313"/>
                <a:gd name="connsiteY51" fmla="*/ 771525 h 1406526"/>
                <a:gd name="connsiteX52" fmla="*/ 310374 w 849313"/>
                <a:gd name="connsiteY52" fmla="*/ 771525 h 1406526"/>
                <a:gd name="connsiteX53" fmla="*/ 317500 w 849313"/>
                <a:gd name="connsiteY53" fmla="*/ 778682 h 1406526"/>
                <a:gd name="connsiteX54" fmla="*/ 317500 w 849313"/>
                <a:gd name="connsiteY54" fmla="*/ 938993 h 1406526"/>
                <a:gd name="connsiteX55" fmla="*/ 310374 w 849313"/>
                <a:gd name="connsiteY55" fmla="*/ 946150 h 1406526"/>
                <a:gd name="connsiteX56" fmla="*/ 199212 w 849313"/>
                <a:gd name="connsiteY56" fmla="*/ 946150 h 1406526"/>
                <a:gd name="connsiteX57" fmla="*/ 192087 w 849313"/>
                <a:gd name="connsiteY57" fmla="*/ 938993 h 1406526"/>
                <a:gd name="connsiteX58" fmla="*/ 192087 w 849313"/>
                <a:gd name="connsiteY58" fmla="*/ 778682 h 1406526"/>
                <a:gd name="connsiteX59" fmla="*/ 199212 w 849313"/>
                <a:gd name="connsiteY59" fmla="*/ 771525 h 1406526"/>
                <a:gd name="connsiteX60" fmla="*/ 537351 w 849313"/>
                <a:gd name="connsiteY60" fmla="*/ 563562 h 1406526"/>
                <a:gd name="connsiteX61" fmla="*/ 648513 w 849313"/>
                <a:gd name="connsiteY61" fmla="*/ 563562 h 1406526"/>
                <a:gd name="connsiteX62" fmla="*/ 655638 w 849313"/>
                <a:gd name="connsiteY62" fmla="*/ 570719 h 1406526"/>
                <a:gd name="connsiteX63" fmla="*/ 655638 w 849313"/>
                <a:gd name="connsiteY63" fmla="*/ 731030 h 1406526"/>
                <a:gd name="connsiteX64" fmla="*/ 648513 w 849313"/>
                <a:gd name="connsiteY64" fmla="*/ 738187 h 1406526"/>
                <a:gd name="connsiteX65" fmla="*/ 537351 w 849313"/>
                <a:gd name="connsiteY65" fmla="*/ 738187 h 1406526"/>
                <a:gd name="connsiteX66" fmla="*/ 530225 w 849313"/>
                <a:gd name="connsiteY66" fmla="*/ 731030 h 1406526"/>
                <a:gd name="connsiteX67" fmla="*/ 530225 w 849313"/>
                <a:gd name="connsiteY67" fmla="*/ 570719 h 1406526"/>
                <a:gd name="connsiteX68" fmla="*/ 537351 w 849313"/>
                <a:gd name="connsiteY68" fmla="*/ 563562 h 1406526"/>
                <a:gd name="connsiteX69" fmla="*/ 369067 w 849313"/>
                <a:gd name="connsiteY69" fmla="*/ 563562 h 1406526"/>
                <a:gd name="connsiteX70" fmla="*/ 478659 w 849313"/>
                <a:gd name="connsiteY70" fmla="*/ 563562 h 1406526"/>
                <a:gd name="connsiteX71" fmla="*/ 485775 w 849313"/>
                <a:gd name="connsiteY71" fmla="*/ 570719 h 1406526"/>
                <a:gd name="connsiteX72" fmla="*/ 485775 w 849313"/>
                <a:gd name="connsiteY72" fmla="*/ 731030 h 1406526"/>
                <a:gd name="connsiteX73" fmla="*/ 478659 w 849313"/>
                <a:gd name="connsiteY73" fmla="*/ 738187 h 1406526"/>
                <a:gd name="connsiteX74" fmla="*/ 369067 w 849313"/>
                <a:gd name="connsiteY74" fmla="*/ 738187 h 1406526"/>
                <a:gd name="connsiteX75" fmla="*/ 361950 w 849313"/>
                <a:gd name="connsiteY75" fmla="*/ 731030 h 1406526"/>
                <a:gd name="connsiteX76" fmla="*/ 361950 w 849313"/>
                <a:gd name="connsiteY76" fmla="*/ 570719 h 1406526"/>
                <a:gd name="connsiteX77" fmla="*/ 369067 w 849313"/>
                <a:gd name="connsiteY77" fmla="*/ 563562 h 1406526"/>
                <a:gd name="connsiteX78" fmla="*/ 199212 w 849313"/>
                <a:gd name="connsiteY78" fmla="*/ 563562 h 1406526"/>
                <a:gd name="connsiteX79" fmla="*/ 310374 w 849313"/>
                <a:gd name="connsiteY79" fmla="*/ 563562 h 1406526"/>
                <a:gd name="connsiteX80" fmla="*/ 317500 w 849313"/>
                <a:gd name="connsiteY80" fmla="*/ 570719 h 1406526"/>
                <a:gd name="connsiteX81" fmla="*/ 317500 w 849313"/>
                <a:gd name="connsiteY81" fmla="*/ 731030 h 1406526"/>
                <a:gd name="connsiteX82" fmla="*/ 310374 w 849313"/>
                <a:gd name="connsiteY82" fmla="*/ 738187 h 1406526"/>
                <a:gd name="connsiteX83" fmla="*/ 199212 w 849313"/>
                <a:gd name="connsiteY83" fmla="*/ 738187 h 1406526"/>
                <a:gd name="connsiteX84" fmla="*/ 192087 w 849313"/>
                <a:gd name="connsiteY84" fmla="*/ 731030 h 1406526"/>
                <a:gd name="connsiteX85" fmla="*/ 192087 w 849313"/>
                <a:gd name="connsiteY85" fmla="*/ 570719 h 1406526"/>
                <a:gd name="connsiteX86" fmla="*/ 199212 w 849313"/>
                <a:gd name="connsiteY86" fmla="*/ 563562 h 1406526"/>
                <a:gd name="connsiteX87" fmla="*/ 537351 w 849313"/>
                <a:gd name="connsiteY87" fmla="*/ 357187 h 1406526"/>
                <a:gd name="connsiteX88" fmla="*/ 648513 w 849313"/>
                <a:gd name="connsiteY88" fmla="*/ 357187 h 1406526"/>
                <a:gd name="connsiteX89" fmla="*/ 655638 w 849313"/>
                <a:gd name="connsiteY89" fmla="*/ 364279 h 1406526"/>
                <a:gd name="connsiteX90" fmla="*/ 655638 w 849313"/>
                <a:gd name="connsiteY90" fmla="*/ 523133 h 1406526"/>
                <a:gd name="connsiteX91" fmla="*/ 648513 w 849313"/>
                <a:gd name="connsiteY91" fmla="*/ 530225 h 1406526"/>
                <a:gd name="connsiteX92" fmla="*/ 537351 w 849313"/>
                <a:gd name="connsiteY92" fmla="*/ 530225 h 1406526"/>
                <a:gd name="connsiteX93" fmla="*/ 530225 w 849313"/>
                <a:gd name="connsiteY93" fmla="*/ 523133 h 1406526"/>
                <a:gd name="connsiteX94" fmla="*/ 530225 w 849313"/>
                <a:gd name="connsiteY94" fmla="*/ 364279 h 1406526"/>
                <a:gd name="connsiteX95" fmla="*/ 537351 w 849313"/>
                <a:gd name="connsiteY95" fmla="*/ 357187 h 1406526"/>
                <a:gd name="connsiteX96" fmla="*/ 369067 w 849313"/>
                <a:gd name="connsiteY96" fmla="*/ 357187 h 1406526"/>
                <a:gd name="connsiteX97" fmla="*/ 478659 w 849313"/>
                <a:gd name="connsiteY97" fmla="*/ 357187 h 1406526"/>
                <a:gd name="connsiteX98" fmla="*/ 485775 w 849313"/>
                <a:gd name="connsiteY98" fmla="*/ 364279 h 1406526"/>
                <a:gd name="connsiteX99" fmla="*/ 485775 w 849313"/>
                <a:gd name="connsiteY99" fmla="*/ 523133 h 1406526"/>
                <a:gd name="connsiteX100" fmla="*/ 478659 w 849313"/>
                <a:gd name="connsiteY100" fmla="*/ 530225 h 1406526"/>
                <a:gd name="connsiteX101" fmla="*/ 369067 w 849313"/>
                <a:gd name="connsiteY101" fmla="*/ 530225 h 1406526"/>
                <a:gd name="connsiteX102" fmla="*/ 361950 w 849313"/>
                <a:gd name="connsiteY102" fmla="*/ 523133 h 1406526"/>
                <a:gd name="connsiteX103" fmla="*/ 361950 w 849313"/>
                <a:gd name="connsiteY103" fmla="*/ 364279 h 1406526"/>
                <a:gd name="connsiteX104" fmla="*/ 369067 w 849313"/>
                <a:gd name="connsiteY104" fmla="*/ 357187 h 1406526"/>
                <a:gd name="connsiteX105" fmla="*/ 199212 w 849313"/>
                <a:gd name="connsiteY105" fmla="*/ 357187 h 1406526"/>
                <a:gd name="connsiteX106" fmla="*/ 310374 w 849313"/>
                <a:gd name="connsiteY106" fmla="*/ 357187 h 1406526"/>
                <a:gd name="connsiteX107" fmla="*/ 317500 w 849313"/>
                <a:gd name="connsiteY107" fmla="*/ 364279 h 1406526"/>
                <a:gd name="connsiteX108" fmla="*/ 317500 w 849313"/>
                <a:gd name="connsiteY108" fmla="*/ 523133 h 1406526"/>
                <a:gd name="connsiteX109" fmla="*/ 310374 w 849313"/>
                <a:gd name="connsiteY109" fmla="*/ 530225 h 1406526"/>
                <a:gd name="connsiteX110" fmla="*/ 199212 w 849313"/>
                <a:gd name="connsiteY110" fmla="*/ 530225 h 1406526"/>
                <a:gd name="connsiteX111" fmla="*/ 192087 w 849313"/>
                <a:gd name="connsiteY111" fmla="*/ 523133 h 1406526"/>
                <a:gd name="connsiteX112" fmla="*/ 192087 w 849313"/>
                <a:gd name="connsiteY112" fmla="*/ 364279 h 1406526"/>
                <a:gd name="connsiteX113" fmla="*/ 199212 w 849313"/>
                <a:gd name="connsiteY113" fmla="*/ 357187 h 1406526"/>
                <a:gd name="connsiteX114" fmla="*/ 157630 w 849313"/>
                <a:gd name="connsiteY114" fmla="*/ 247651 h 1406526"/>
                <a:gd name="connsiteX115" fmla="*/ 147637 w 849313"/>
                <a:gd name="connsiteY115" fmla="*/ 260351 h 1406526"/>
                <a:gd name="connsiteX116" fmla="*/ 700087 w 849313"/>
                <a:gd name="connsiteY116" fmla="*/ 260351 h 1406526"/>
                <a:gd name="connsiteX117" fmla="*/ 690095 w 849313"/>
                <a:gd name="connsiteY117" fmla="*/ 247651 h 1406526"/>
                <a:gd name="connsiteX118" fmla="*/ 157630 w 849313"/>
                <a:gd name="connsiteY118" fmla="*/ 247651 h 1406526"/>
                <a:gd name="connsiteX119" fmla="*/ 149065 w 849313"/>
                <a:gd name="connsiteY119" fmla="*/ 215901 h 1406526"/>
                <a:gd name="connsiteX120" fmla="*/ 698660 w 849313"/>
                <a:gd name="connsiteY120" fmla="*/ 215901 h 1406526"/>
                <a:gd name="connsiteX121" fmla="*/ 711507 w 849313"/>
                <a:gd name="connsiteY121" fmla="*/ 222325 h 1406526"/>
                <a:gd name="connsiteX122" fmla="*/ 737916 w 849313"/>
                <a:gd name="connsiteY122" fmla="*/ 260866 h 1406526"/>
                <a:gd name="connsiteX123" fmla="*/ 776460 w 849313"/>
                <a:gd name="connsiteY123" fmla="*/ 260866 h 1406526"/>
                <a:gd name="connsiteX124" fmla="*/ 792162 w 849313"/>
                <a:gd name="connsiteY124" fmla="*/ 276568 h 1406526"/>
                <a:gd name="connsiteX125" fmla="*/ 792162 w 849313"/>
                <a:gd name="connsiteY125" fmla="*/ 317250 h 1406526"/>
                <a:gd name="connsiteX126" fmla="*/ 776460 w 849313"/>
                <a:gd name="connsiteY126" fmla="*/ 332952 h 1406526"/>
                <a:gd name="connsiteX127" fmla="*/ 771463 w 849313"/>
                <a:gd name="connsiteY127" fmla="*/ 332952 h 1406526"/>
                <a:gd name="connsiteX128" fmla="*/ 771463 w 849313"/>
                <a:gd name="connsiteY128" fmla="*/ 1263651 h 1406526"/>
                <a:gd name="connsiteX129" fmla="*/ 740058 w 849313"/>
                <a:gd name="connsiteY129" fmla="*/ 1263651 h 1406526"/>
                <a:gd name="connsiteX130" fmla="*/ 740058 w 849313"/>
                <a:gd name="connsiteY130" fmla="*/ 317250 h 1406526"/>
                <a:gd name="connsiteX131" fmla="*/ 755760 w 849313"/>
                <a:gd name="connsiteY131" fmla="*/ 301548 h 1406526"/>
                <a:gd name="connsiteX132" fmla="*/ 760757 w 849313"/>
                <a:gd name="connsiteY132" fmla="*/ 301548 h 1406526"/>
                <a:gd name="connsiteX133" fmla="*/ 760757 w 849313"/>
                <a:gd name="connsiteY133" fmla="*/ 292270 h 1406526"/>
                <a:gd name="connsiteX134" fmla="*/ 86968 w 849313"/>
                <a:gd name="connsiteY134" fmla="*/ 292270 h 1406526"/>
                <a:gd name="connsiteX135" fmla="*/ 86968 w 849313"/>
                <a:gd name="connsiteY135" fmla="*/ 301548 h 1406526"/>
                <a:gd name="connsiteX136" fmla="*/ 91964 w 849313"/>
                <a:gd name="connsiteY136" fmla="*/ 301548 h 1406526"/>
                <a:gd name="connsiteX137" fmla="*/ 107667 w 849313"/>
                <a:gd name="connsiteY137" fmla="*/ 317250 h 1406526"/>
                <a:gd name="connsiteX138" fmla="*/ 107667 w 849313"/>
                <a:gd name="connsiteY138" fmla="*/ 1263651 h 1406526"/>
                <a:gd name="connsiteX139" fmla="*/ 76261 w 849313"/>
                <a:gd name="connsiteY139" fmla="*/ 1263651 h 1406526"/>
                <a:gd name="connsiteX140" fmla="*/ 76261 w 849313"/>
                <a:gd name="connsiteY140" fmla="*/ 332952 h 1406526"/>
                <a:gd name="connsiteX141" fmla="*/ 71265 w 849313"/>
                <a:gd name="connsiteY141" fmla="*/ 332952 h 1406526"/>
                <a:gd name="connsiteX142" fmla="*/ 55562 w 849313"/>
                <a:gd name="connsiteY142" fmla="*/ 317250 h 1406526"/>
                <a:gd name="connsiteX143" fmla="*/ 55562 w 849313"/>
                <a:gd name="connsiteY143" fmla="*/ 276568 h 1406526"/>
                <a:gd name="connsiteX144" fmla="*/ 71265 w 849313"/>
                <a:gd name="connsiteY144" fmla="*/ 260866 h 1406526"/>
                <a:gd name="connsiteX145" fmla="*/ 109808 w 849313"/>
                <a:gd name="connsiteY145" fmla="*/ 260866 h 1406526"/>
                <a:gd name="connsiteX146" fmla="*/ 136217 w 849313"/>
                <a:gd name="connsiteY146" fmla="*/ 222325 h 1406526"/>
                <a:gd name="connsiteX147" fmla="*/ 149065 w 849313"/>
                <a:gd name="connsiteY147" fmla="*/ 215901 h 1406526"/>
                <a:gd name="connsiteX148" fmla="*/ 603250 w 849313"/>
                <a:gd name="connsiteY148" fmla="*/ 36512 h 1406526"/>
                <a:gd name="connsiteX149" fmla="*/ 623888 w 849313"/>
                <a:gd name="connsiteY149" fmla="*/ 93662 h 1406526"/>
                <a:gd name="connsiteX150" fmla="*/ 684213 w 849313"/>
                <a:gd name="connsiteY150" fmla="*/ 93662 h 1406526"/>
                <a:gd name="connsiteX151" fmla="*/ 633413 w 849313"/>
                <a:gd name="connsiteY151" fmla="*/ 130175 h 1406526"/>
                <a:gd name="connsiteX152" fmla="*/ 654051 w 849313"/>
                <a:gd name="connsiteY152" fmla="*/ 180975 h 1406526"/>
                <a:gd name="connsiteX153" fmla="*/ 603250 w 849313"/>
                <a:gd name="connsiteY153" fmla="*/ 150813 h 1406526"/>
                <a:gd name="connsiteX154" fmla="*/ 557213 w 849313"/>
                <a:gd name="connsiteY154" fmla="*/ 180975 h 1406526"/>
                <a:gd name="connsiteX155" fmla="*/ 577850 w 849313"/>
                <a:gd name="connsiteY155" fmla="*/ 130175 h 1406526"/>
                <a:gd name="connsiteX156" fmla="*/ 530225 w 849313"/>
                <a:gd name="connsiteY156" fmla="*/ 93662 h 1406526"/>
                <a:gd name="connsiteX157" fmla="*/ 587375 w 849313"/>
                <a:gd name="connsiteY157" fmla="*/ 93662 h 1406526"/>
                <a:gd name="connsiteX158" fmla="*/ 244475 w 849313"/>
                <a:gd name="connsiteY158" fmla="*/ 36512 h 1406526"/>
                <a:gd name="connsiteX159" fmla="*/ 260350 w 849313"/>
                <a:gd name="connsiteY159" fmla="*/ 93662 h 1406526"/>
                <a:gd name="connsiteX160" fmla="*/ 320675 w 849313"/>
                <a:gd name="connsiteY160" fmla="*/ 93662 h 1406526"/>
                <a:gd name="connsiteX161" fmla="*/ 269875 w 849313"/>
                <a:gd name="connsiteY161" fmla="*/ 130175 h 1406526"/>
                <a:gd name="connsiteX162" fmla="*/ 290512 w 849313"/>
                <a:gd name="connsiteY162" fmla="*/ 180975 h 1406526"/>
                <a:gd name="connsiteX163" fmla="*/ 244475 w 849313"/>
                <a:gd name="connsiteY163" fmla="*/ 150813 h 1406526"/>
                <a:gd name="connsiteX164" fmla="*/ 193674 w 849313"/>
                <a:gd name="connsiteY164" fmla="*/ 180975 h 1406526"/>
                <a:gd name="connsiteX165" fmla="*/ 214312 w 849313"/>
                <a:gd name="connsiteY165" fmla="*/ 130175 h 1406526"/>
                <a:gd name="connsiteX166" fmla="*/ 163512 w 849313"/>
                <a:gd name="connsiteY166" fmla="*/ 93662 h 1406526"/>
                <a:gd name="connsiteX167" fmla="*/ 223837 w 849313"/>
                <a:gd name="connsiteY167" fmla="*/ 93662 h 1406526"/>
                <a:gd name="connsiteX168" fmla="*/ 423863 w 849313"/>
                <a:gd name="connsiteY168" fmla="*/ 0 h 1406526"/>
                <a:gd name="connsiteX169" fmla="*/ 447675 w 849313"/>
                <a:gd name="connsiteY169" fmla="*/ 69850 h 1406526"/>
                <a:gd name="connsiteX170" fmla="*/ 520700 w 849313"/>
                <a:gd name="connsiteY170" fmla="*/ 69850 h 1406526"/>
                <a:gd name="connsiteX171" fmla="*/ 460375 w 849313"/>
                <a:gd name="connsiteY171" fmla="*/ 115888 h 1406526"/>
                <a:gd name="connsiteX172" fmla="*/ 484188 w 849313"/>
                <a:gd name="connsiteY172" fmla="*/ 180975 h 1406526"/>
                <a:gd name="connsiteX173" fmla="*/ 423863 w 849313"/>
                <a:gd name="connsiteY173" fmla="*/ 142875 h 1406526"/>
                <a:gd name="connsiteX174" fmla="*/ 363538 w 849313"/>
                <a:gd name="connsiteY174" fmla="*/ 180975 h 1406526"/>
                <a:gd name="connsiteX175" fmla="*/ 387350 w 849313"/>
                <a:gd name="connsiteY175" fmla="*/ 115888 h 1406526"/>
                <a:gd name="connsiteX176" fmla="*/ 327025 w 849313"/>
                <a:gd name="connsiteY176" fmla="*/ 69850 h 1406526"/>
                <a:gd name="connsiteX177" fmla="*/ 400050 w 849313"/>
                <a:gd name="connsiteY177" fmla="*/ 69850 h 1406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849313" h="1406526">
                  <a:moveTo>
                    <a:pt x="67803" y="1295401"/>
                  </a:moveTo>
                  <a:cubicBezTo>
                    <a:pt x="67803" y="1295401"/>
                    <a:pt x="67803" y="1295401"/>
                    <a:pt x="781511" y="1295401"/>
                  </a:cubicBezTo>
                  <a:cubicBezTo>
                    <a:pt x="789362" y="1295401"/>
                    <a:pt x="795785" y="1301812"/>
                    <a:pt x="795785" y="1309648"/>
                  </a:cubicBezTo>
                  <a:cubicBezTo>
                    <a:pt x="795785" y="1309648"/>
                    <a:pt x="795785" y="1309648"/>
                    <a:pt x="795785" y="1328169"/>
                  </a:cubicBezTo>
                  <a:cubicBezTo>
                    <a:pt x="795785" y="1328169"/>
                    <a:pt x="795785" y="1328169"/>
                    <a:pt x="835753" y="1328169"/>
                  </a:cubicBezTo>
                  <a:cubicBezTo>
                    <a:pt x="843604" y="1328169"/>
                    <a:pt x="849313" y="1333867"/>
                    <a:pt x="849313" y="1341703"/>
                  </a:cubicBezTo>
                  <a:cubicBezTo>
                    <a:pt x="849313" y="1341703"/>
                    <a:pt x="849313" y="1341703"/>
                    <a:pt x="849313" y="1392992"/>
                  </a:cubicBezTo>
                  <a:cubicBezTo>
                    <a:pt x="849313" y="1400827"/>
                    <a:pt x="843604" y="1406526"/>
                    <a:pt x="835753" y="1406526"/>
                  </a:cubicBezTo>
                  <a:cubicBezTo>
                    <a:pt x="835753" y="1406526"/>
                    <a:pt x="835753" y="1406526"/>
                    <a:pt x="13561" y="1406526"/>
                  </a:cubicBezTo>
                  <a:cubicBezTo>
                    <a:pt x="5710" y="1406526"/>
                    <a:pt x="0" y="1400827"/>
                    <a:pt x="0" y="1392992"/>
                  </a:cubicBezTo>
                  <a:cubicBezTo>
                    <a:pt x="0" y="1392992"/>
                    <a:pt x="0" y="1392992"/>
                    <a:pt x="0" y="1341703"/>
                  </a:cubicBezTo>
                  <a:cubicBezTo>
                    <a:pt x="0" y="1333867"/>
                    <a:pt x="5710" y="1328169"/>
                    <a:pt x="13561" y="1328169"/>
                  </a:cubicBezTo>
                  <a:cubicBezTo>
                    <a:pt x="13561" y="1328169"/>
                    <a:pt x="13561" y="1328169"/>
                    <a:pt x="53528" y="1328169"/>
                  </a:cubicBezTo>
                  <a:cubicBezTo>
                    <a:pt x="53528" y="1328169"/>
                    <a:pt x="53528" y="1328169"/>
                    <a:pt x="53528" y="1309648"/>
                  </a:cubicBezTo>
                  <a:cubicBezTo>
                    <a:pt x="53528" y="1301812"/>
                    <a:pt x="59952" y="1295401"/>
                    <a:pt x="67803" y="1295401"/>
                  </a:cubicBezTo>
                  <a:close/>
                  <a:moveTo>
                    <a:pt x="443717" y="1050925"/>
                  </a:moveTo>
                  <a:cubicBezTo>
                    <a:pt x="443717" y="1050925"/>
                    <a:pt x="443717" y="1050925"/>
                    <a:pt x="581807" y="1050925"/>
                  </a:cubicBezTo>
                  <a:cubicBezTo>
                    <a:pt x="586100" y="1050925"/>
                    <a:pt x="588962" y="1054494"/>
                    <a:pt x="588962" y="1058064"/>
                  </a:cubicBezTo>
                  <a:cubicBezTo>
                    <a:pt x="588962" y="1058064"/>
                    <a:pt x="588962" y="1058064"/>
                    <a:pt x="588962" y="1256512"/>
                  </a:cubicBezTo>
                  <a:cubicBezTo>
                    <a:pt x="588962" y="1260795"/>
                    <a:pt x="586100" y="1263650"/>
                    <a:pt x="581807" y="1263650"/>
                  </a:cubicBezTo>
                  <a:cubicBezTo>
                    <a:pt x="581807" y="1263650"/>
                    <a:pt x="581807" y="1263650"/>
                    <a:pt x="443717" y="1263650"/>
                  </a:cubicBezTo>
                  <a:cubicBezTo>
                    <a:pt x="440140" y="1263650"/>
                    <a:pt x="436562" y="1260795"/>
                    <a:pt x="436562" y="1256512"/>
                  </a:cubicBezTo>
                  <a:cubicBezTo>
                    <a:pt x="436562" y="1256512"/>
                    <a:pt x="436562" y="1256512"/>
                    <a:pt x="436562" y="1058064"/>
                  </a:cubicBezTo>
                  <a:cubicBezTo>
                    <a:pt x="436562" y="1054494"/>
                    <a:pt x="440140" y="1050925"/>
                    <a:pt x="443717" y="1050925"/>
                  </a:cubicBezTo>
                  <a:close/>
                  <a:moveTo>
                    <a:pt x="265917" y="1050925"/>
                  </a:moveTo>
                  <a:cubicBezTo>
                    <a:pt x="265917" y="1050925"/>
                    <a:pt x="265917" y="1050925"/>
                    <a:pt x="404007" y="1050925"/>
                  </a:cubicBezTo>
                  <a:cubicBezTo>
                    <a:pt x="407585" y="1050925"/>
                    <a:pt x="411162" y="1054494"/>
                    <a:pt x="411162" y="1058064"/>
                  </a:cubicBezTo>
                  <a:cubicBezTo>
                    <a:pt x="411162" y="1058064"/>
                    <a:pt x="411162" y="1058064"/>
                    <a:pt x="411162" y="1256512"/>
                  </a:cubicBezTo>
                  <a:cubicBezTo>
                    <a:pt x="411162" y="1260795"/>
                    <a:pt x="407585" y="1263650"/>
                    <a:pt x="404007" y="1263650"/>
                  </a:cubicBezTo>
                  <a:cubicBezTo>
                    <a:pt x="404007" y="1263650"/>
                    <a:pt x="404007" y="1263650"/>
                    <a:pt x="265917" y="1263650"/>
                  </a:cubicBezTo>
                  <a:cubicBezTo>
                    <a:pt x="261624" y="1263650"/>
                    <a:pt x="258762" y="1260795"/>
                    <a:pt x="258762" y="1256512"/>
                  </a:cubicBezTo>
                  <a:cubicBezTo>
                    <a:pt x="258762" y="1256512"/>
                    <a:pt x="258762" y="1256512"/>
                    <a:pt x="258762" y="1058064"/>
                  </a:cubicBezTo>
                  <a:cubicBezTo>
                    <a:pt x="258762" y="1054494"/>
                    <a:pt x="261624" y="1050925"/>
                    <a:pt x="265917" y="1050925"/>
                  </a:cubicBezTo>
                  <a:close/>
                  <a:moveTo>
                    <a:pt x="537351" y="771525"/>
                  </a:moveTo>
                  <a:cubicBezTo>
                    <a:pt x="537351" y="771525"/>
                    <a:pt x="537351" y="771525"/>
                    <a:pt x="648513" y="771525"/>
                  </a:cubicBezTo>
                  <a:cubicBezTo>
                    <a:pt x="652788" y="771525"/>
                    <a:pt x="655638" y="775104"/>
                    <a:pt x="655638" y="778682"/>
                  </a:cubicBezTo>
                  <a:cubicBezTo>
                    <a:pt x="655638" y="778682"/>
                    <a:pt x="655638" y="778682"/>
                    <a:pt x="655638" y="938993"/>
                  </a:cubicBezTo>
                  <a:cubicBezTo>
                    <a:pt x="655638" y="943287"/>
                    <a:pt x="652788" y="946150"/>
                    <a:pt x="648513" y="946150"/>
                  </a:cubicBezTo>
                  <a:cubicBezTo>
                    <a:pt x="648513" y="946150"/>
                    <a:pt x="648513" y="946150"/>
                    <a:pt x="537351" y="946150"/>
                  </a:cubicBezTo>
                  <a:cubicBezTo>
                    <a:pt x="533788" y="946150"/>
                    <a:pt x="530225" y="943287"/>
                    <a:pt x="530225" y="938993"/>
                  </a:cubicBezTo>
                  <a:cubicBezTo>
                    <a:pt x="530225" y="938993"/>
                    <a:pt x="530225" y="938993"/>
                    <a:pt x="530225" y="778682"/>
                  </a:cubicBezTo>
                  <a:cubicBezTo>
                    <a:pt x="530225" y="775104"/>
                    <a:pt x="533788" y="771525"/>
                    <a:pt x="537351" y="771525"/>
                  </a:cubicBezTo>
                  <a:close/>
                  <a:moveTo>
                    <a:pt x="369067" y="771525"/>
                  </a:moveTo>
                  <a:cubicBezTo>
                    <a:pt x="369067" y="771525"/>
                    <a:pt x="369067" y="771525"/>
                    <a:pt x="478659" y="771525"/>
                  </a:cubicBezTo>
                  <a:cubicBezTo>
                    <a:pt x="482929" y="771525"/>
                    <a:pt x="485775" y="775104"/>
                    <a:pt x="485775" y="778682"/>
                  </a:cubicBezTo>
                  <a:cubicBezTo>
                    <a:pt x="485775" y="778682"/>
                    <a:pt x="485775" y="778682"/>
                    <a:pt x="485775" y="938993"/>
                  </a:cubicBezTo>
                  <a:cubicBezTo>
                    <a:pt x="485775" y="943287"/>
                    <a:pt x="482929" y="946150"/>
                    <a:pt x="478659" y="946150"/>
                  </a:cubicBezTo>
                  <a:cubicBezTo>
                    <a:pt x="478659" y="946150"/>
                    <a:pt x="478659" y="946150"/>
                    <a:pt x="369067" y="946150"/>
                  </a:cubicBezTo>
                  <a:cubicBezTo>
                    <a:pt x="364797" y="946150"/>
                    <a:pt x="361950" y="943287"/>
                    <a:pt x="361950" y="938993"/>
                  </a:cubicBezTo>
                  <a:cubicBezTo>
                    <a:pt x="361950" y="938993"/>
                    <a:pt x="361950" y="938993"/>
                    <a:pt x="361950" y="778682"/>
                  </a:cubicBezTo>
                  <a:cubicBezTo>
                    <a:pt x="361950" y="775104"/>
                    <a:pt x="364797" y="771525"/>
                    <a:pt x="369067" y="771525"/>
                  </a:cubicBezTo>
                  <a:close/>
                  <a:moveTo>
                    <a:pt x="199212" y="771525"/>
                  </a:moveTo>
                  <a:cubicBezTo>
                    <a:pt x="199212" y="771525"/>
                    <a:pt x="199212" y="771525"/>
                    <a:pt x="310374" y="771525"/>
                  </a:cubicBezTo>
                  <a:cubicBezTo>
                    <a:pt x="313937" y="771525"/>
                    <a:pt x="317500" y="775104"/>
                    <a:pt x="317500" y="778682"/>
                  </a:cubicBezTo>
                  <a:cubicBezTo>
                    <a:pt x="317500" y="778682"/>
                    <a:pt x="317500" y="778682"/>
                    <a:pt x="317500" y="938993"/>
                  </a:cubicBezTo>
                  <a:cubicBezTo>
                    <a:pt x="317500" y="943287"/>
                    <a:pt x="313937" y="946150"/>
                    <a:pt x="310374" y="946150"/>
                  </a:cubicBezTo>
                  <a:cubicBezTo>
                    <a:pt x="310374" y="946150"/>
                    <a:pt x="310374" y="946150"/>
                    <a:pt x="199212" y="946150"/>
                  </a:cubicBezTo>
                  <a:cubicBezTo>
                    <a:pt x="194937" y="946150"/>
                    <a:pt x="192087" y="943287"/>
                    <a:pt x="192087" y="938993"/>
                  </a:cubicBezTo>
                  <a:cubicBezTo>
                    <a:pt x="192087" y="938993"/>
                    <a:pt x="192087" y="938993"/>
                    <a:pt x="192087" y="778682"/>
                  </a:cubicBezTo>
                  <a:cubicBezTo>
                    <a:pt x="192087" y="775104"/>
                    <a:pt x="194937" y="771525"/>
                    <a:pt x="199212" y="771525"/>
                  </a:cubicBezTo>
                  <a:close/>
                  <a:moveTo>
                    <a:pt x="537351" y="563562"/>
                  </a:moveTo>
                  <a:cubicBezTo>
                    <a:pt x="537351" y="563562"/>
                    <a:pt x="537351" y="563562"/>
                    <a:pt x="648513" y="563562"/>
                  </a:cubicBezTo>
                  <a:cubicBezTo>
                    <a:pt x="652788" y="563562"/>
                    <a:pt x="655638" y="566425"/>
                    <a:pt x="655638" y="570719"/>
                  </a:cubicBezTo>
                  <a:cubicBezTo>
                    <a:pt x="655638" y="570719"/>
                    <a:pt x="655638" y="570719"/>
                    <a:pt x="655638" y="731030"/>
                  </a:cubicBezTo>
                  <a:cubicBezTo>
                    <a:pt x="655638" y="734609"/>
                    <a:pt x="652788" y="738187"/>
                    <a:pt x="648513" y="738187"/>
                  </a:cubicBezTo>
                  <a:cubicBezTo>
                    <a:pt x="648513" y="738187"/>
                    <a:pt x="648513" y="738187"/>
                    <a:pt x="537351" y="738187"/>
                  </a:cubicBezTo>
                  <a:cubicBezTo>
                    <a:pt x="533788" y="738187"/>
                    <a:pt x="530225" y="734609"/>
                    <a:pt x="530225" y="731030"/>
                  </a:cubicBezTo>
                  <a:cubicBezTo>
                    <a:pt x="530225" y="731030"/>
                    <a:pt x="530225" y="731030"/>
                    <a:pt x="530225" y="570719"/>
                  </a:cubicBezTo>
                  <a:cubicBezTo>
                    <a:pt x="530225" y="566425"/>
                    <a:pt x="533788" y="563562"/>
                    <a:pt x="537351" y="563562"/>
                  </a:cubicBezTo>
                  <a:close/>
                  <a:moveTo>
                    <a:pt x="369067" y="563562"/>
                  </a:moveTo>
                  <a:cubicBezTo>
                    <a:pt x="369067" y="563562"/>
                    <a:pt x="369067" y="563562"/>
                    <a:pt x="478659" y="563562"/>
                  </a:cubicBezTo>
                  <a:cubicBezTo>
                    <a:pt x="482929" y="563562"/>
                    <a:pt x="485775" y="566425"/>
                    <a:pt x="485775" y="570719"/>
                  </a:cubicBezTo>
                  <a:cubicBezTo>
                    <a:pt x="485775" y="731030"/>
                    <a:pt x="485775" y="731030"/>
                    <a:pt x="485775" y="731030"/>
                  </a:cubicBezTo>
                  <a:cubicBezTo>
                    <a:pt x="485775" y="734609"/>
                    <a:pt x="482929" y="738187"/>
                    <a:pt x="478659" y="738187"/>
                  </a:cubicBezTo>
                  <a:cubicBezTo>
                    <a:pt x="478659" y="738187"/>
                    <a:pt x="478659" y="738187"/>
                    <a:pt x="369067" y="738187"/>
                  </a:cubicBezTo>
                  <a:cubicBezTo>
                    <a:pt x="364797" y="738187"/>
                    <a:pt x="361950" y="734609"/>
                    <a:pt x="361950" y="731030"/>
                  </a:cubicBezTo>
                  <a:cubicBezTo>
                    <a:pt x="361950" y="731030"/>
                    <a:pt x="361950" y="731030"/>
                    <a:pt x="361950" y="570719"/>
                  </a:cubicBezTo>
                  <a:cubicBezTo>
                    <a:pt x="361950" y="566425"/>
                    <a:pt x="364797" y="563562"/>
                    <a:pt x="369067" y="563562"/>
                  </a:cubicBezTo>
                  <a:close/>
                  <a:moveTo>
                    <a:pt x="199212" y="563562"/>
                  </a:moveTo>
                  <a:cubicBezTo>
                    <a:pt x="199212" y="563562"/>
                    <a:pt x="199212" y="563562"/>
                    <a:pt x="310374" y="563562"/>
                  </a:cubicBezTo>
                  <a:cubicBezTo>
                    <a:pt x="313937" y="563562"/>
                    <a:pt x="317500" y="566425"/>
                    <a:pt x="317500" y="570719"/>
                  </a:cubicBezTo>
                  <a:cubicBezTo>
                    <a:pt x="317500" y="570719"/>
                    <a:pt x="317500" y="570719"/>
                    <a:pt x="317500" y="731030"/>
                  </a:cubicBezTo>
                  <a:cubicBezTo>
                    <a:pt x="317500" y="734609"/>
                    <a:pt x="313937" y="738187"/>
                    <a:pt x="310374" y="738187"/>
                  </a:cubicBezTo>
                  <a:cubicBezTo>
                    <a:pt x="310374" y="738187"/>
                    <a:pt x="310374" y="738187"/>
                    <a:pt x="199212" y="738187"/>
                  </a:cubicBezTo>
                  <a:cubicBezTo>
                    <a:pt x="194937" y="738187"/>
                    <a:pt x="192087" y="734609"/>
                    <a:pt x="192087" y="731030"/>
                  </a:cubicBezTo>
                  <a:cubicBezTo>
                    <a:pt x="192087" y="731030"/>
                    <a:pt x="192087" y="731030"/>
                    <a:pt x="192087" y="570719"/>
                  </a:cubicBezTo>
                  <a:cubicBezTo>
                    <a:pt x="192087" y="566425"/>
                    <a:pt x="194937" y="563562"/>
                    <a:pt x="199212" y="563562"/>
                  </a:cubicBezTo>
                  <a:close/>
                  <a:moveTo>
                    <a:pt x="537351" y="357187"/>
                  </a:moveTo>
                  <a:cubicBezTo>
                    <a:pt x="537351" y="357187"/>
                    <a:pt x="537351" y="357187"/>
                    <a:pt x="648513" y="357187"/>
                  </a:cubicBezTo>
                  <a:cubicBezTo>
                    <a:pt x="652788" y="357187"/>
                    <a:pt x="655638" y="360733"/>
                    <a:pt x="655638" y="364279"/>
                  </a:cubicBezTo>
                  <a:cubicBezTo>
                    <a:pt x="655638" y="364279"/>
                    <a:pt x="655638" y="364279"/>
                    <a:pt x="655638" y="523133"/>
                  </a:cubicBezTo>
                  <a:cubicBezTo>
                    <a:pt x="655638" y="527388"/>
                    <a:pt x="652788" y="530225"/>
                    <a:pt x="648513" y="530225"/>
                  </a:cubicBezTo>
                  <a:cubicBezTo>
                    <a:pt x="648513" y="530225"/>
                    <a:pt x="648513" y="530225"/>
                    <a:pt x="537351" y="530225"/>
                  </a:cubicBezTo>
                  <a:cubicBezTo>
                    <a:pt x="533788" y="530225"/>
                    <a:pt x="530225" y="527388"/>
                    <a:pt x="530225" y="523133"/>
                  </a:cubicBezTo>
                  <a:cubicBezTo>
                    <a:pt x="530225" y="523133"/>
                    <a:pt x="530225" y="523133"/>
                    <a:pt x="530225" y="364279"/>
                  </a:cubicBezTo>
                  <a:cubicBezTo>
                    <a:pt x="530225" y="360733"/>
                    <a:pt x="533788" y="357187"/>
                    <a:pt x="537351" y="357187"/>
                  </a:cubicBezTo>
                  <a:close/>
                  <a:moveTo>
                    <a:pt x="369067" y="357187"/>
                  </a:moveTo>
                  <a:cubicBezTo>
                    <a:pt x="369067" y="357187"/>
                    <a:pt x="369067" y="357187"/>
                    <a:pt x="478659" y="357187"/>
                  </a:cubicBezTo>
                  <a:cubicBezTo>
                    <a:pt x="482929" y="357187"/>
                    <a:pt x="485775" y="360733"/>
                    <a:pt x="485775" y="364279"/>
                  </a:cubicBezTo>
                  <a:cubicBezTo>
                    <a:pt x="485775" y="523133"/>
                    <a:pt x="485775" y="523133"/>
                    <a:pt x="485775" y="523133"/>
                  </a:cubicBezTo>
                  <a:cubicBezTo>
                    <a:pt x="485775" y="527388"/>
                    <a:pt x="482929" y="530225"/>
                    <a:pt x="478659" y="530225"/>
                  </a:cubicBezTo>
                  <a:cubicBezTo>
                    <a:pt x="478659" y="530225"/>
                    <a:pt x="478659" y="530225"/>
                    <a:pt x="369067" y="530225"/>
                  </a:cubicBezTo>
                  <a:cubicBezTo>
                    <a:pt x="364797" y="530225"/>
                    <a:pt x="361950" y="527388"/>
                    <a:pt x="361950" y="523133"/>
                  </a:cubicBezTo>
                  <a:cubicBezTo>
                    <a:pt x="361950" y="523133"/>
                    <a:pt x="361950" y="523133"/>
                    <a:pt x="361950" y="364279"/>
                  </a:cubicBezTo>
                  <a:cubicBezTo>
                    <a:pt x="361950" y="360733"/>
                    <a:pt x="364797" y="357187"/>
                    <a:pt x="369067" y="357187"/>
                  </a:cubicBezTo>
                  <a:close/>
                  <a:moveTo>
                    <a:pt x="199212" y="357187"/>
                  </a:moveTo>
                  <a:cubicBezTo>
                    <a:pt x="199212" y="357187"/>
                    <a:pt x="199212" y="357187"/>
                    <a:pt x="310374" y="357187"/>
                  </a:cubicBezTo>
                  <a:cubicBezTo>
                    <a:pt x="313937" y="357187"/>
                    <a:pt x="317500" y="360733"/>
                    <a:pt x="317500" y="364279"/>
                  </a:cubicBezTo>
                  <a:cubicBezTo>
                    <a:pt x="317500" y="523133"/>
                    <a:pt x="317500" y="523133"/>
                    <a:pt x="317500" y="523133"/>
                  </a:cubicBezTo>
                  <a:cubicBezTo>
                    <a:pt x="317500" y="527388"/>
                    <a:pt x="313937" y="530225"/>
                    <a:pt x="310374" y="530225"/>
                  </a:cubicBezTo>
                  <a:cubicBezTo>
                    <a:pt x="310374" y="530225"/>
                    <a:pt x="310374" y="530225"/>
                    <a:pt x="199212" y="530225"/>
                  </a:cubicBezTo>
                  <a:cubicBezTo>
                    <a:pt x="194937" y="530225"/>
                    <a:pt x="192087" y="527388"/>
                    <a:pt x="192087" y="523133"/>
                  </a:cubicBezTo>
                  <a:cubicBezTo>
                    <a:pt x="192087" y="523133"/>
                    <a:pt x="192087" y="523133"/>
                    <a:pt x="192087" y="364279"/>
                  </a:cubicBezTo>
                  <a:cubicBezTo>
                    <a:pt x="192087" y="360733"/>
                    <a:pt x="194937" y="357187"/>
                    <a:pt x="199212" y="357187"/>
                  </a:cubicBezTo>
                  <a:close/>
                  <a:moveTo>
                    <a:pt x="157630" y="247651"/>
                  </a:moveTo>
                  <a:cubicBezTo>
                    <a:pt x="157630" y="247651"/>
                    <a:pt x="157630" y="247651"/>
                    <a:pt x="147637" y="260351"/>
                  </a:cubicBezTo>
                  <a:cubicBezTo>
                    <a:pt x="147637" y="260351"/>
                    <a:pt x="147637" y="260351"/>
                    <a:pt x="700087" y="260351"/>
                  </a:cubicBezTo>
                  <a:cubicBezTo>
                    <a:pt x="700087" y="260351"/>
                    <a:pt x="700087" y="260351"/>
                    <a:pt x="690095" y="247651"/>
                  </a:cubicBezTo>
                  <a:cubicBezTo>
                    <a:pt x="690095" y="247651"/>
                    <a:pt x="690095" y="247651"/>
                    <a:pt x="157630" y="247651"/>
                  </a:cubicBezTo>
                  <a:close/>
                  <a:moveTo>
                    <a:pt x="149065" y="215901"/>
                  </a:moveTo>
                  <a:cubicBezTo>
                    <a:pt x="149065" y="215901"/>
                    <a:pt x="149065" y="215901"/>
                    <a:pt x="698660" y="215901"/>
                  </a:cubicBezTo>
                  <a:cubicBezTo>
                    <a:pt x="703656" y="215901"/>
                    <a:pt x="708652" y="218042"/>
                    <a:pt x="711507" y="222325"/>
                  </a:cubicBezTo>
                  <a:cubicBezTo>
                    <a:pt x="711507" y="222325"/>
                    <a:pt x="711507" y="222325"/>
                    <a:pt x="737916" y="260866"/>
                  </a:cubicBezTo>
                  <a:cubicBezTo>
                    <a:pt x="737916" y="260866"/>
                    <a:pt x="737916" y="260866"/>
                    <a:pt x="776460" y="260866"/>
                  </a:cubicBezTo>
                  <a:cubicBezTo>
                    <a:pt x="785738" y="260866"/>
                    <a:pt x="792162" y="268003"/>
                    <a:pt x="792162" y="276568"/>
                  </a:cubicBezTo>
                  <a:cubicBezTo>
                    <a:pt x="792162" y="276568"/>
                    <a:pt x="792162" y="276568"/>
                    <a:pt x="792162" y="317250"/>
                  </a:cubicBezTo>
                  <a:cubicBezTo>
                    <a:pt x="792162" y="325815"/>
                    <a:pt x="785738" y="332952"/>
                    <a:pt x="776460" y="332952"/>
                  </a:cubicBezTo>
                  <a:cubicBezTo>
                    <a:pt x="776460" y="332952"/>
                    <a:pt x="776460" y="332952"/>
                    <a:pt x="771463" y="332952"/>
                  </a:cubicBezTo>
                  <a:cubicBezTo>
                    <a:pt x="771463" y="332952"/>
                    <a:pt x="771463" y="332952"/>
                    <a:pt x="771463" y="1263651"/>
                  </a:cubicBezTo>
                  <a:cubicBezTo>
                    <a:pt x="771463" y="1263651"/>
                    <a:pt x="771463" y="1263651"/>
                    <a:pt x="740058" y="1263651"/>
                  </a:cubicBezTo>
                  <a:cubicBezTo>
                    <a:pt x="740058" y="1263651"/>
                    <a:pt x="740058" y="1263651"/>
                    <a:pt x="740058" y="317250"/>
                  </a:cubicBezTo>
                  <a:cubicBezTo>
                    <a:pt x="740058" y="308686"/>
                    <a:pt x="747195" y="301548"/>
                    <a:pt x="755760" y="301548"/>
                  </a:cubicBezTo>
                  <a:cubicBezTo>
                    <a:pt x="755760" y="301548"/>
                    <a:pt x="755760" y="301548"/>
                    <a:pt x="760757" y="301548"/>
                  </a:cubicBezTo>
                  <a:cubicBezTo>
                    <a:pt x="760757" y="301548"/>
                    <a:pt x="760757" y="301548"/>
                    <a:pt x="760757" y="292270"/>
                  </a:cubicBezTo>
                  <a:cubicBezTo>
                    <a:pt x="760757" y="292270"/>
                    <a:pt x="760757" y="292270"/>
                    <a:pt x="86968" y="292270"/>
                  </a:cubicBezTo>
                  <a:cubicBezTo>
                    <a:pt x="86968" y="292270"/>
                    <a:pt x="86968" y="292270"/>
                    <a:pt x="86968" y="301548"/>
                  </a:cubicBezTo>
                  <a:cubicBezTo>
                    <a:pt x="86968" y="301548"/>
                    <a:pt x="86968" y="301548"/>
                    <a:pt x="91964" y="301548"/>
                  </a:cubicBezTo>
                  <a:cubicBezTo>
                    <a:pt x="100529" y="301548"/>
                    <a:pt x="107667" y="308686"/>
                    <a:pt x="107667" y="317250"/>
                  </a:cubicBezTo>
                  <a:cubicBezTo>
                    <a:pt x="107667" y="317250"/>
                    <a:pt x="107667" y="317250"/>
                    <a:pt x="107667" y="1263651"/>
                  </a:cubicBezTo>
                  <a:cubicBezTo>
                    <a:pt x="107667" y="1263651"/>
                    <a:pt x="107667" y="1263651"/>
                    <a:pt x="76261" y="1263651"/>
                  </a:cubicBezTo>
                  <a:cubicBezTo>
                    <a:pt x="76261" y="1263651"/>
                    <a:pt x="76261" y="1263651"/>
                    <a:pt x="76261" y="332952"/>
                  </a:cubicBezTo>
                  <a:cubicBezTo>
                    <a:pt x="76261" y="332952"/>
                    <a:pt x="76261" y="332952"/>
                    <a:pt x="71265" y="332952"/>
                  </a:cubicBezTo>
                  <a:cubicBezTo>
                    <a:pt x="61986" y="332952"/>
                    <a:pt x="55562" y="325815"/>
                    <a:pt x="55562" y="317250"/>
                  </a:cubicBezTo>
                  <a:cubicBezTo>
                    <a:pt x="55562" y="317250"/>
                    <a:pt x="55562" y="317250"/>
                    <a:pt x="55562" y="276568"/>
                  </a:cubicBezTo>
                  <a:cubicBezTo>
                    <a:pt x="55562" y="268003"/>
                    <a:pt x="61986" y="260866"/>
                    <a:pt x="71265" y="260866"/>
                  </a:cubicBezTo>
                  <a:cubicBezTo>
                    <a:pt x="71265" y="260866"/>
                    <a:pt x="71265" y="260866"/>
                    <a:pt x="109808" y="260866"/>
                  </a:cubicBezTo>
                  <a:cubicBezTo>
                    <a:pt x="109808" y="260866"/>
                    <a:pt x="109808" y="260866"/>
                    <a:pt x="136217" y="222325"/>
                  </a:cubicBezTo>
                  <a:cubicBezTo>
                    <a:pt x="139072" y="218042"/>
                    <a:pt x="144068" y="215901"/>
                    <a:pt x="149065" y="215901"/>
                  </a:cubicBezTo>
                  <a:close/>
                  <a:moveTo>
                    <a:pt x="603250" y="36512"/>
                  </a:moveTo>
                  <a:lnTo>
                    <a:pt x="623888" y="93662"/>
                  </a:lnTo>
                  <a:lnTo>
                    <a:pt x="684213" y="93662"/>
                  </a:lnTo>
                  <a:lnTo>
                    <a:pt x="633413" y="130175"/>
                  </a:lnTo>
                  <a:lnTo>
                    <a:pt x="654051" y="180975"/>
                  </a:lnTo>
                  <a:lnTo>
                    <a:pt x="603250" y="150813"/>
                  </a:lnTo>
                  <a:lnTo>
                    <a:pt x="557213" y="180975"/>
                  </a:lnTo>
                  <a:lnTo>
                    <a:pt x="577850" y="130175"/>
                  </a:lnTo>
                  <a:lnTo>
                    <a:pt x="530225" y="93662"/>
                  </a:lnTo>
                  <a:lnTo>
                    <a:pt x="587375" y="93662"/>
                  </a:lnTo>
                  <a:close/>
                  <a:moveTo>
                    <a:pt x="244475" y="36512"/>
                  </a:moveTo>
                  <a:lnTo>
                    <a:pt x="260350" y="93662"/>
                  </a:lnTo>
                  <a:lnTo>
                    <a:pt x="320675" y="93662"/>
                  </a:lnTo>
                  <a:lnTo>
                    <a:pt x="269875" y="130175"/>
                  </a:lnTo>
                  <a:lnTo>
                    <a:pt x="290512" y="180975"/>
                  </a:lnTo>
                  <a:lnTo>
                    <a:pt x="244475" y="150813"/>
                  </a:lnTo>
                  <a:lnTo>
                    <a:pt x="193674" y="180975"/>
                  </a:lnTo>
                  <a:lnTo>
                    <a:pt x="214312" y="130175"/>
                  </a:lnTo>
                  <a:lnTo>
                    <a:pt x="163512" y="93662"/>
                  </a:lnTo>
                  <a:lnTo>
                    <a:pt x="223837" y="93662"/>
                  </a:lnTo>
                  <a:close/>
                  <a:moveTo>
                    <a:pt x="423863" y="0"/>
                  </a:moveTo>
                  <a:lnTo>
                    <a:pt x="447675" y="69850"/>
                  </a:lnTo>
                  <a:lnTo>
                    <a:pt x="520700" y="69850"/>
                  </a:lnTo>
                  <a:lnTo>
                    <a:pt x="460375" y="115888"/>
                  </a:lnTo>
                  <a:lnTo>
                    <a:pt x="484188" y="180975"/>
                  </a:lnTo>
                  <a:lnTo>
                    <a:pt x="423863" y="142875"/>
                  </a:lnTo>
                  <a:lnTo>
                    <a:pt x="363538" y="180975"/>
                  </a:lnTo>
                  <a:lnTo>
                    <a:pt x="387350" y="115888"/>
                  </a:lnTo>
                  <a:lnTo>
                    <a:pt x="327025" y="69850"/>
                  </a:lnTo>
                  <a:lnTo>
                    <a:pt x="400050" y="69850"/>
                  </a:lnTo>
                  <a:close/>
                </a:path>
              </a:pathLst>
            </a:custGeom>
            <a:solidFill>
              <a:srgbClr val="FFFFFF"/>
            </a:solidFill>
            <a:ln>
              <a:noFill/>
            </a:ln>
          </p:spPr>
          <p:txBody>
            <a:bodyPr vert="horz" wrap="square" lIns="68580" tIns="34290" rIns="68580" bIns="34290" numCol="1" anchor="t" anchorCtr="0" compatLnSpc="1">
              <a:prstTxWarp prst="textNoShape">
                <a:avLst/>
              </a:prstTxWarp>
              <a:noAutofit/>
            </a:bodyPr>
            <a:lstStyle/>
            <a:p>
              <a:endParaRPr lang="en-US" sz="1050" dirty="0"/>
            </a:p>
          </p:txBody>
        </p:sp>
      </p:grpSp>
      <p:sp>
        <p:nvSpPr>
          <p:cNvPr id="18" name="Title 1">
            <a:extLst>
              <a:ext uri="{FF2B5EF4-FFF2-40B4-BE49-F238E27FC236}">
                <a16:creationId xmlns:a16="http://schemas.microsoft.com/office/drawing/2014/main" id="{83DB6F9B-7FEA-4EF4-9ED3-14353E7C80CA}"/>
              </a:ext>
            </a:extLst>
          </p:cNvPr>
          <p:cNvSpPr>
            <a:spLocks noGrp="1"/>
          </p:cNvSpPr>
          <p:nvPr>
            <p:ph type="title"/>
          </p:nvPr>
        </p:nvSpPr>
        <p:spPr>
          <a:xfrm>
            <a:off x="399831" y="177133"/>
            <a:ext cx="3560867" cy="985131"/>
          </a:xfrm>
        </p:spPr>
        <p:txBody>
          <a:bodyPr/>
          <a:lstStyle/>
          <a:p>
            <a:r>
              <a:rPr lang="en-US" sz="1800" dirty="0">
                <a:solidFill>
                  <a:schemeClr val="tx1"/>
                </a:solidFill>
              </a:rPr>
              <a:t>Zero Trust prompting shift from network-centric trust models…</a:t>
            </a:r>
          </a:p>
        </p:txBody>
      </p:sp>
      <p:sp>
        <p:nvSpPr>
          <p:cNvPr id="23" name="Title 1">
            <a:extLst>
              <a:ext uri="{FF2B5EF4-FFF2-40B4-BE49-F238E27FC236}">
                <a16:creationId xmlns:a16="http://schemas.microsoft.com/office/drawing/2014/main" id="{8F4E1C97-9D27-4C95-A803-73533075D898}"/>
              </a:ext>
            </a:extLst>
          </p:cNvPr>
          <p:cNvSpPr txBox="1">
            <a:spLocks/>
          </p:cNvSpPr>
          <p:nvPr/>
        </p:nvSpPr>
        <p:spPr>
          <a:xfrm>
            <a:off x="5221651" y="467101"/>
            <a:ext cx="3578864" cy="249299"/>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mj-lt"/>
                <a:ea typeface="+mj-ea"/>
                <a:cs typeface="+mj-cs"/>
                <a:sym typeface="Trebuchet MS" panose="020B0603020202020204" pitchFamily="34" charset="0"/>
              </a:defRPr>
            </a:lvl1pPr>
          </a:lstStyle>
          <a:p>
            <a:r>
              <a:rPr lang="en-US" sz="1800" dirty="0">
                <a:solidFill>
                  <a:schemeClr val="bg1"/>
                </a:solidFill>
              </a:rPr>
              <a:t>… to identity-centric capabilities</a:t>
            </a:r>
          </a:p>
        </p:txBody>
      </p:sp>
      <p:sp>
        <p:nvSpPr>
          <p:cNvPr id="2" name="Google Shape;378;p51">
            <a:extLst>
              <a:ext uri="{FF2B5EF4-FFF2-40B4-BE49-F238E27FC236}">
                <a16:creationId xmlns:a16="http://schemas.microsoft.com/office/drawing/2014/main" id="{7D21A85B-BC65-3EA6-B946-5268BFB3BFA7}"/>
              </a:ext>
            </a:extLst>
          </p:cNvPr>
          <p:cNvSpPr txBox="1">
            <a:spLocks/>
          </p:cNvSpPr>
          <p:nvPr/>
        </p:nvSpPr>
        <p:spPr>
          <a:xfrm>
            <a:off x="8556784" y="4749851"/>
            <a:ext cx="548700" cy="393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79</a:t>
            </a:fld>
            <a:endParaRPr lang="en"/>
          </a:p>
        </p:txBody>
      </p:sp>
    </p:spTree>
    <p:custDataLst>
      <p:tags r:id="rId1"/>
    </p:custDataLst>
    <p:extLst>
      <p:ext uri="{BB962C8B-B14F-4D97-AF65-F5344CB8AC3E}">
        <p14:creationId xmlns:p14="http://schemas.microsoft.com/office/powerpoint/2010/main" val="27562581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How Software Engineers Test (Sometimes)</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rgbClr val="404040"/>
              </a:buClr>
              <a:buSzPts val="1500"/>
              <a:buChar char="●"/>
            </a:pPr>
            <a:r>
              <a:rPr lang="en-US" sz="1500" dirty="0">
                <a:solidFill>
                  <a:srgbClr val="404040"/>
                </a:solidFill>
              </a:rPr>
              <a:t>Manually</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In a semi-automated fashion, but late in the SDLC</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In large blocks of functionality requiring complex coordination</a:t>
            </a:r>
            <a:endParaRPr sz="1500" dirty="0">
              <a:solidFill>
                <a:srgbClr val="404040"/>
              </a:solidFill>
            </a:endParaRP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Tree>
    <p:extLst>
      <p:ext uri="{BB962C8B-B14F-4D97-AF65-F5344CB8AC3E}">
        <p14:creationId xmlns:p14="http://schemas.microsoft.com/office/powerpoint/2010/main" val="3583154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allAtOnce"/>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DEE49D-7F28-416C-91D2-3F0E50A01EE9}"/>
              </a:ext>
            </a:extLst>
          </p:cNvPr>
          <p:cNvSpPr>
            <a:spLocks noGrp="1"/>
          </p:cNvSpPr>
          <p:nvPr>
            <p:ph type="title"/>
          </p:nvPr>
        </p:nvSpPr>
        <p:spPr/>
        <p:txBody>
          <a:bodyPr/>
          <a:lstStyle/>
          <a:p>
            <a:r>
              <a:rPr lang="en-US" dirty="0"/>
              <a:t>Forrester’s Zero Trust Extended Model (ZTX)</a:t>
            </a:r>
          </a:p>
        </p:txBody>
      </p:sp>
      <p:pic>
        <p:nvPicPr>
          <p:cNvPr id="7" name="Picture 6">
            <a:extLst>
              <a:ext uri="{FF2B5EF4-FFF2-40B4-BE49-F238E27FC236}">
                <a16:creationId xmlns:a16="http://schemas.microsoft.com/office/drawing/2014/main" id="{45C1E39C-4CC0-4A98-9FBE-EA0FA394CF54}"/>
              </a:ext>
            </a:extLst>
          </p:cNvPr>
          <p:cNvPicPr>
            <a:picLocks noChangeAspect="1"/>
          </p:cNvPicPr>
          <p:nvPr/>
        </p:nvPicPr>
        <p:blipFill>
          <a:blip r:embed="rId2"/>
          <a:stretch>
            <a:fillRect/>
          </a:stretch>
        </p:blipFill>
        <p:spPr>
          <a:xfrm>
            <a:off x="2776006" y="921960"/>
            <a:ext cx="3591986" cy="3772046"/>
          </a:xfrm>
          <a:prstGeom prst="rect">
            <a:avLst/>
          </a:prstGeom>
        </p:spPr>
      </p:pic>
      <p:sp>
        <p:nvSpPr>
          <p:cNvPr id="8" name="TextBox 7">
            <a:extLst>
              <a:ext uri="{FF2B5EF4-FFF2-40B4-BE49-F238E27FC236}">
                <a16:creationId xmlns:a16="http://schemas.microsoft.com/office/drawing/2014/main" id="{9953D716-E184-4244-BF77-AD059ED8F9FE}"/>
              </a:ext>
            </a:extLst>
          </p:cNvPr>
          <p:cNvSpPr txBox="1"/>
          <p:nvPr/>
        </p:nvSpPr>
        <p:spPr>
          <a:xfrm>
            <a:off x="1551398" y="4795691"/>
            <a:ext cx="6041204" cy="19264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750" dirty="0">
                <a:solidFill>
                  <a:srgbClr val="575757"/>
                </a:solidFill>
              </a:rPr>
              <a:t>Forrester Zero Trust </a:t>
            </a:r>
            <a:r>
              <a:rPr lang="en-US" sz="750" dirty="0" err="1">
                <a:solidFill>
                  <a:srgbClr val="575757"/>
                </a:solidFill>
              </a:rPr>
              <a:t>eXtended</a:t>
            </a:r>
            <a:r>
              <a:rPr lang="en-US" sz="750" dirty="0">
                <a:solidFill>
                  <a:srgbClr val="575757"/>
                </a:solidFill>
              </a:rPr>
              <a:t> Model (Source: A Practical Guide to a Zero Trust Implementation, Forrester Research, Inc., March 2021)</a:t>
            </a:r>
          </a:p>
        </p:txBody>
      </p:sp>
      <p:sp>
        <p:nvSpPr>
          <p:cNvPr id="4" name="Google Shape;378;p51">
            <a:extLst>
              <a:ext uri="{FF2B5EF4-FFF2-40B4-BE49-F238E27FC236}">
                <a16:creationId xmlns:a16="http://schemas.microsoft.com/office/drawing/2014/main" id="{43D04ABC-FAAF-38EA-D6D2-5BC205F7CF5A}"/>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80</a:t>
            </a:fld>
            <a:endParaRPr/>
          </a:p>
        </p:txBody>
      </p:sp>
    </p:spTree>
    <p:extLst>
      <p:ext uri="{BB962C8B-B14F-4D97-AF65-F5344CB8AC3E}">
        <p14:creationId xmlns:p14="http://schemas.microsoft.com/office/powerpoint/2010/main" val="23980838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DEE49D-7F28-416C-91D2-3F0E50A01EE9}"/>
              </a:ext>
            </a:extLst>
          </p:cNvPr>
          <p:cNvSpPr>
            <a:spLocks noGrp="1"/>
          </p:cNvSpPr>
          <p:nvPr>
            <p:ph type="title"/>
          </p:nvPr>
        </p:nvSpPr>
        <p:spPr/>
        <p:txBody>
          <a:bodyPr/>
          <a:lstStyle/>
          <a:p>
            <a:r>
              <a:rPr lang="en-US" dirty="0"/>
              <a:t>Forrester’s Zero Trust Extended Model (ZTX)</a:t>
            </a:r>
          </a:p>
        </p:txBody>
      </p:sp>
      <p:pic>
        <p:nvPicPr>
          <p:cNvPr id="7" name="Picture 6">
            <a:extLst>
              <a:ext uri="{FF2B5EF4-FFF2-40B4-BE49-F238E27FC236}">
                <a16:creationId xmlns:a16="http://schemas.microsoft.com/office/drawing/2014/main" id="{45C1E39C-4CC0-4A98-9FBE-EA0FA394CF54}"/>
              </a:ext>
            </a:extLst>
          </p:cNvPr>
          <p:cNvPicPr>
            <a:picLocks noChangeAspect="1"/>
          </p:cNvPicPr>
          <p:nvPr/>
        </p:nvPicPr>
        <p:blipFill>
          <a:blip r:embed="rId3"/>
          <a:stretch>
            <a:fillRect/>
          </a:stretch>
        </p:blipFill>
        <p:spPr>
          <a:xfrm>
            <a:off x="4178427" y="921960"/>
            <a:ext cx="3591986" cy="3772046"/>
          </a:xfrm>
          <a:prstGeom prst="rect">
            <a:avLst/>
          </a:prstGeom>
        </p:spPr>
      </p:pic>
      <p:sp>
        <p:nvSpPr>
          <p:cNvPr id="8" name="TextBox 7">
            <a:extLst>
              <a:ext uri="{FF2B5EF4-FFF2-40B4-BE49-F238E27FC236}">
                <a16:creationId xmlns:a16="http://schemas.microsoft.com/office/drawing/2014/main" id="{9953D716-E184-4244-BF77-AD059ED8F9FE}"/>
              </a:ext>
            </a:extLst>
          </p:cNvPr>
          <p:cNvSpPr txBox="1"/>
          <p:nvPr/>
        </p:nvSpPr>
        <p:spPr>
          <a:xfrm>
            <a:off x="1551398" y="4795691"/>
            <a:ext cx="6041204" cy="19264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750" dirty="0">
                <a:solidFill>
                  <a:srgbClr val="575757"/>
                </a:solidFill>
              </a:rPr>
              <a:t>Forrester Zero Trust </a:t>
            </a:r>
            <a:r>
              <a:rPr lang="en-US" sz="750" dirty="0" err="1">
                <a:solidFill>
                  <a:srgbClr val="575757"/>
                </a:solidFill>
              </a:rPr>
              <a:t>eXtended</a:t>
            </a:r>
            <a:r>
              <a:rPr lang="en-US" sz="750" dirty="0">
                <a:solidFill>
                  <a:srgbClr val="575757"/>
                </a:solidFill>
              </a:rPr>
              <a:t> Model (Source: A Practical Guide to a Zero Trust Implementation, Forrester Research, Inc., March 2021)</a:t>
            </a:r>
          </a:p>
        </p:txBody>
      </p:sp>
      <p:sp>
        <p:nvSpPr>
          <p:cNvPr id="4" name="Rectangle 3">
            <a:extLst>
              <a:ext uri="{FF2B5EF4-FFF2-40B4-BE49-F238E27FC236}">
                <a16:creationId xmlns:a16="http://schemas.microsoft.com/office/drawing/2014/main" id="{56F2B15F-1D82-42D8-8242-72015EF5BD71}"/>
              </a:ext>
            </a:extLst>
          </p:cNvPr>
          <p:cNvSpPr/>
          <p:nvPr/>
        </p:nvSpPr>
        <p:spPr>
          <a:xfrm>
            <a:off x="5162763" y="2219218"/>
            <a:ext cx="1564241" cy="1487185"/>
          </a:xfrm>
          <a:prstGeom prst="rect">
            <a:avLst/>
          </a:prstGeom>
          <a:noFill/>
          <a:ln w="57150" cap="rnd" cmpd="sng" algn="ctr">
            <a:solidFill>
              <a:schemeClr val="accent2">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9" name="Shape 85">
            <a:extLst>
              <a:ext uri="{FF2B5EF4-FFF2-40B4-BE49-F238E27FC236}">
                <a16:creationId xmlns:a16="http://schemas.microsoft.com/office/drawing/2014/main" id="{EE5DEA89-64E6-4692-86DC-30142AA8D00B}"/>
              </a:ext>
            </a:extLst>
          </p:cNvPr>
          <p:cNvSpPr txBox="1">
            <a:spLocks/>
          </p:cNvSpPr>
          <p:nvPr/>
        </p:nvSpPr>
        <p:spPr>
          <a:xfrm>
            <a:off x="318499" y="1890578"/>
            <a:ext cx="3703834" cy="1969937"/>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marL="289751" lvl="1" indent="-214313">
              <a:lnSpc>
                <a:spcPct val="100000"/>
              </a:lnSpc>
              <a:spcAft>
                <a:spcPts val="450"/>
              </a:spcAft>
              <a:buClrTx/>
              <a:buSzPct val="100000"/>
              <a:defRPr sz="1800"/>
            </a:pPr>
            <a:r>
              <a:rPr lang="en-US" sz="1350" dirty="0"/>
              <a:t>In today’s digital age, data is the competitive advantage</a:t>
            </a:r>
          </a:p>
          <a:p>
            <a:pPr marL="289751" lvl="1" indent="-214313">
              <a:lnSpc>
                <a:spcPct val="100000"/>
              </a:lnSpc>
              <a:spcAft>
                <a:spcPts val="450"/>
              </a:spcAft>
              <a:buClrTx/>
              <a:buSzPct val="100000"/>
              <a:defRPr sz="1800"/>
            </a:pPr>
            <a:r>
              <a:rPr lang="en-US" sz="1350" dirty="0"/>
              <a:t>At the center of what is to be protected</a:t>
            </a:r>
          </a:p>
          <a:p>
            <a:pPr marL="289751" lvl="1" indent="-214313">
              <a:lnSpc>
                <a:spcPct val="100000"/>
              </a:lnSpc>
              <a:spcAft>
                <a:spcPts val="450"/>
              </a:spcAft>
              <a:buClrTx/>
              <a:buSzPct val="100000"/>
              <a:defRPr sz="1800"/>
            </a:pPr>
            <a:r>
              <a:rPr lang="en-US" sz="1350" dirty="0"/>
              <a:t>Data Classification, Protection, and Loss Prevention are key concerns</a:t>
            </a:r>
          </a:p>
          <a:p>
            <a:pPr marL="289751" lvl="1" indent="-214313">
              <a:lnSpc>
                <a:spcPct val="100000"/>
              </a:lnSpc>
              <a:spcAft>
                <a:spcPts val="450"/>
              </a:spcAft>
              <a:buClrTx/>
              <a:buSzPct val="100000"/>
              <a:defRPr sz="1800"/>
            </a:pPr>
            <a:r>
              <a:rPr lang="en-US" sz="1350" dirty="0"/>
              <a:t>Need contextual access policies based on attributes of accessor</a:t>
            </a:r>
          </a:p>
          <a:p>
            <a:pPr marL="686795" indent="-214313">
              <a:buClrTx/>
              <a:buSzPct val="100000"/>
              <a:defRPr sz="1800"/>
            </a:pPr>
            <a:endParaRPr lang="en-US" sz="1350" dirty="0"/>
          </a:p>
        </p:txBody>
      </p:sp>
      <p:sp>
        <p:nvSpPr>
          <p:cNvPr id="10" name="Title 2">
            <a:extLst>
              <a:ext uri="{FF2B5EF4-FFF2-40B4-BE49-F238E27FC236}">
                <a16:creationId xmlns:a16="http://schemas.microsoft.com/office/drawing/2014/main" id="{44D6395E-3F22-48BB-8BB0-24912E35625D}"/>
              </a:ext>
            </a:extLst>
          </p:cNvPr>
          <p:cNvSpPr txBox="1">
            <a:spLocks/>
          </p:cNvSpPr>
          <p:nvPr/>
        </p:nvSpPr>
        <p:spPr>
          <a:xfrm>
            <a:off x="318499" y="1628360"/>
            <a:ext cx="827762" cy="207749"/>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mj-lt"/>
                <a:ea typeface="+mj-ea"/>
                <a:cs typeface="+mj-cs"/>
                <a:sym typeface="Trebuchet MS" panose="020B0603020202020204" pitchFamily="34" charset="0"/>
              </a:defRPr>
            </a:lvl1pPr>
          </a:lstStyle>
          <a:p>
            <a:pPr algn="ctr">
              <a:buClrTx/>
              <a:buFontTx/>
            </a:pPr>
            <a:r>
              <a:rPr lang="en-US" sz="1500" dirty="0"/>
              <a:t>Data</a:t>
            </a:r>
          </a:p>
        </p:txBody>
      </p:sp>
      <p:sp>
        <p:nvSpPr>
          <p:cNvPr id="11" name="Title 2">
            <a:extLst>
              <a:ext uri="{FF2B5EF4-FFF2-40B4-BE49-F238E27FC236}">
                <a16:creationId xmlns:a16="http://schemas.microsoft.com/office/drawing/2014/main" id="{CB750777-EAA2-4CDA-9E65-FB65A6F4B458}"/>
              </a:ext>
            </a:extLst>
          </p:cNvPr>
          <p:cNvSpPr txBox="1">
            <a:spLocks/>
          </p:cNvSpPr>
          <p:nvPr/>
        </p:nvSpPr>
        <p:spPr>
          <a:xfrm>
            <a:off x="489599" y="4111626"/>
            <a:ext cx="3361632" cy="5816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mj-lt"/>
                <a:ea typeface="+mj-ea"/>
                <a:cs typeface="+mj-cs"/>
                <a:sym typeface="Trebuchet MS" panose="020B0603020202020204" pitchFamily="34" charset="0"/>
              </a:defRPr>
            </a:lvl1pPr>
          </a:lstStyle>
          <a:p>
            <a:pPr algn="ctr">
              <a:buClrTx/>
              <a:buFontTx/>
            </a:pPr>
            <a:r>
              <a:rPr lang="en-US" sz="2100" dirty="0"/>
              <a:t>Protection of Data (</a:t>
            </a:r>
            <a:r>
              <a:rPr lang="en-US" sz="2100" dirty="0" err="1"/>
              <a:t>a.k.a</a:t>
            </a:r>
            <a:r>
              <a:rPr lang="en-US" sz="2100" dirty="0"/>
              <a:t> Value) as a Central Concern</a:t>
            </a:r>
          </a:p>
        </p:txBody>
      </p:sp>
      <p:sp>
        <p:nvSpPr>
          <p:cNvPr id="5" name="Google Shape;378;p51">
            <a:extLst>
              <a:ext uri="{FF2B5EF4-FFF2-40B4-BE49-F238E27FC236}">
                <a16:creationId xmlns:a16="http://schemas.microsoft.com/office/drawing/2014/main" id="{86510E88-2FB3-CA20-7BA7-83F30D063047}"/>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81</a:t>
            </a:fld>
            <a:endParaRPr/>
          </a:p>
        </p:txBody>
      </p:sp>
    </p:spTree>
    <p:extLst>
      <p:ext uri="{BB962C8B-B14F-4D97-AF65-F5344CB8AC3E}">
        <p14:creationId xmlns:p14="http://schemas.microsoft.com/office/powerpoint/2010/main" val="912184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DEE49D-7F28-416C-91D2-3F0E50A01EE9}"/>
              </a:ext>
            </a:extLst>
          </p:cNvPr>
          <p:cNvSpPr>
            <a:spLocks noGrp="1"/>
          </p:cNvSpPr>
          <p:nvPr>
            <p:ph type="title"/>
          </p:nvPr>
        </p:nvSpPr>
        <p:spPr/>
        <p:txBody>
          <a:bodyPr/>
          <a:lstStyle/>
          <a:p>
            <a:r>
              <a:rPr lang="en-US" dirty="0"/>
              <a:t>Forrester’s Zero Trust Extended Model (ZTX)</a:t>
            </a:r>
          </a:p>
        </p:txBody>
      </p:sp>
      <p:pic>
        <p:nvPicPr>
          <p:cNvPr id="7" name="Picture 6">
            <a:extLst>
              <a:ext uri="{FF2B5EF4-FFF2-40B4-BE49-F238E27FC236}">
                <a16:creationId xmlns:a16="http://schemas.microsoft.com/office/drawing/2014/main" id="{45C1E39C-4CC0-4A98-9FBE-EA0FA394CF54}"/>
              </a:ext>
            </a:extLst>
          </p:cNvPr>
          <p:cNvPicPr>
            <a:picLocks noChangeAspect="1"/>
          </p:cNvPicPr>
          <p:nvPr/>
        </p:nvPicPr>
        <p:blipFill>
          <a:blip r:embed="rId3"/>
          <a:stretch>
            <a:fillRect/>
          </a:stretch>
        </p:blipFill>
        <p:spPr>
          <a:xfrm>
            <a:off x="4178427" y="921960"/>
            <a:ext cx="3591986" cy="3772046"/>
          </a:xfrm>
          <a:prstGeom prst="rect">
            <a:avLst/>
          </a:prstGeom>
        </p:spPr>
      </p:pic>
      <p:sp>
        <p:nvSpPr>
          <p:cNvPr id="8" name="TextBox 7">
            <a:extLst>
              <a:ext uri="{FF2B5EF4-FFF2-40B4-BE49-F238E27FC236}">
                <a16:creationId xmlns:a16="http://schemas.microsoft.com/office/drawing/2014/main" id="{9953D716-E184-4244-BF77-AD059ED8F9FE}"/>
              </a:ext>
            </a:extLst>
          </p:cNvPr>
          <p:cNvSpPr txBox="1"/>
          <p:nvPr/>
        </p:nvSpPr>
        <p:spPr>
          <a:xfrm>
            <a:off x="1551398" y="4795691"/>
            <a:ext cx="6041204" cy="19264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750" dirty="0">
                <a:solidFill>
                  <a:srgbClr val="575757"/>
                </a:solidFill>
              </a:rPr>
              <a:t>Forrester Zero Trust </a:t>
            </a:r>
            <a:r>
              <a:rPr lang="en-US" sz="750" dirty="0" err="1">
                <a:solidFill>
                  <a:srgbClr val="575757"/>
                </a:solidFill>
              </a:rPr>
              <a:t>eXtended</a:t>
            </a:r>
            <a:r>
              <a:rPr lang="en-US" sz="750" dirty="0">
                <a:solidFill>
                  <a:srgbClr val="575757"/>
                </a:solidFill>
              </a:rPr>
              <a:t> Model (Source: A Practical Guide to a Zero Trust Implementation, Forrester Research, Inc., March 2021)</a:t>
            </a:r>
          </a:p>
        </p:txBody>
      </p:sp>
      <p:sp>
        <p:nvSpPr>
          <p:cNvPr id="4" name="Rectangle 3">
            <a:extLst>
              <a:ext uri="{FF2B5EF4-FFF2-40B4-BE49-F238E27FC236}">
                <a16:creationId xmlns:a16="http://schemas.microsoft.com/office/drawing/2014/main" id="{56F2B15F-1D82-42D8-8242-72015EF5BD71}"/>
              </a:ext>
            </a:extLst>
          </p:cNvPr>
          <p:cNvSpPr/>
          <p:nvPr/>
        </p:nvSpPr>
        <p:spPr>
          <a:xfrm>
            <a:off x="6272367" y="2219218"/>
            <a:ext cx="1564241" cy="1487185"/>
          </a:xfrm>
          <a:prstGeom prst="rect">
            <a:avLst/>
          </a:prstGeom>
          <a:noFill/>
          <a:ln w="57150" cap="rnd" cmpd="sng" algn="ctr">
            <a:solidFill>
              <a:schemeClr val="accent2">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9" name="Shape 85">
            <a:extLst>
              <a:ext uri="{FF2B5EF4-FFF2-40B4-BE49-F238E27FC236}">
                <a16:creationId xmlns:a16="http://schemas.microsoft.com/office/drawing/2014/main" id="{EE5DEA89-64E6-4692-86DC-30142AA8D00B}"/>
              </a:ext>
            </a:extLst>
          </p:cNvPr>
          <p:cNvSpPr txBox="1">
            <a:spLocks/>
          </p:cNvSpPr>
          <p:nvPr/>
        </p:nvSpPr>
        <p:spPr>
          <a:xfrm>
            <a:off x="318499" y="1890578"/>
            <a:ext cx="3703834" cy="1969937"/>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marL="289751" lvl="1" indent="-214313">
              <a:lnSpc>
                <a:spcPct val="100000"/>
              </a:lnSpc>
              <a:spcAft>
                <a:spcPts val="450"/>
              </a:spcAft>
              <a:buClrTx/>
              <a:buSzPct val="100000"/>
              <a:defRPr sz="1800"/>
            </a:pPr>
            <a:r>
              <a:rPr lang="en-US" sz="1350" dirty="0"/>
              <a:t>Focus is network segmentation</a:t>
            </a:r>
          </a:p>
          <a:p>
            <a:pPr marL="289751" lvl="1" indent="-214313">
              <a:lnSpc>
                <a:spcPct val="100000"/>
              </a:lnSpc>
              <a:spcAft>
                <a:spcPts val="450"/>
              </a:spcAft>
              <a:buClrTx/>
              <a:buSzPct val="100000"/>
              <a:defRPr sz="1800"/>
            </a:pPr>
            <a:r>
              <a:rPr lang="en-US" sz="1350" dirty="0"/>
              <a:t>Granular levels of access and access checks based on identity-centric attributes</a:t>
            </a:r>
          </a:p>
          <a:p>
            <a:pPr marL="289751" lvl="1" indent="-214313">
              <a:lnSpc>
                <a:spcPct val="100000"/>
              </a:lnSpc>
              <a:spcAft>
                <a:spcPts val="450"/>
              </a:spcAft>
              <a:buClrTx/>
              <a:buSzPct val="100000"/>
              <a:defRPr sz="1800"/>
            </a:pPr>
            <a:r>
              <a:rPr lang="en-US" sz="1350" dirty="0"/>
              <a:t>Will likely include multiple of the “traditional” network components</a:t>
            </a:r>
          </a:p>
          <a:p>
            <a:pPr marL="289751" lvl="1" indent="-214313">
              <a:lnSpc>
                <a:spcPct val="100000"/>
              </a:lnSpc>
              <a:spcAft>
                <a:spcPts val="450"/>
              </a:spcAft>
              <a:buClrTx/>
              <a:buSzPct val="100000"/>
              <a:defRPr sz="1800"/>
            </a:pPr>
            <a:r>
              <a:rPr lang="en-US" sz="1350" dirty="0"/>
              <a:t>Difference is how and when access is verified</a:t>
            </a:r>
          </a:p>
          <a:p>
            <a:pPr marL="686795" indent="-214313">
              <a:buClrTx/>
              <a:buSzPct val="100000"/>
              <a:defRPr sz="1800"/>
            </a:pPr>
            <a:endParaRPr lang="en-US" sz="1350" dirty="0"/>
          </a:p>
        </p:txBody>
      </p:sp>
      <p:sp>
        <p:nvSpPr>
          <p:cNvPr id="10" name="Title 2">
            <a:extLst>
              <a:ext uri="{FF2B5EF4-FFF2-40B4-BE49-F238E27FC236}">
                <a16:creationId xmlns:a16="http://schemas.microsoft.com/office/drawing/2014/main" id="{44D6395E-3F22-48BB-8BB0-24912E35625D}"/>
              </a:ext>
            </a:extLst>
          </p:cNvPr>
          <p:cNvSpPr txBox="1">
            <a:spLocks/>
          </p:cNvSpPr>
          <p:nvPr/>
        </p:nvSpPr>
        <p:spPr>
          <a:xfrm>
            <a:off x="318499" y="1628360"/>
            <a:ext cx="827762" cy="207749"/>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mj-lt"/>
                <a:ea typeface="+mj-ea"/>
                <a:cs typeface="+mj-cs"/>
                <a:sym typeface="Trebuchet MS" panose="020B0603020202020204" pitchFamily="34" charset="0"/>
              </a:defRPr>
            </a:lvl1pPr>
          </a:lstStyle>
          <a:p>
            <a:pPr algn="ctr">
              <a:buClrTx/>
              <a:buFontTx/>
            </a:pPr>
            <a:r>
              <a:rPr lang="en-US" sz="1500" dirty="0"/>
              <a:t>Networks</a:t>
            </a:r>
          </a:p>
        </p:txBody>
      </p:sp>
      <p:sp>
        <p:nvSpPr>
          <p:cNvPr id="12" name="Title 2">
            <a:extLst>
              <a:ext uri="{FF2B5EF4-FFF2-40B4-BE49-F238E27FC236}">
                <a16:creationId xmlns:a16="http://schemas.microsoft.com/office/drawing/2014/main" id="{05AAE6DB-A94C-4CA2-A44C-D002679BF00D}"/>
              </a:ext>
            </a:extLst>
          </p:cNvPr>
          <p:cNvSpPr txBox="1">
            <a:spLocks/>
          </p:cNvSpPr>
          <p:nvPr/>
        </p:nvSpPr>
        <p:spPr>
          <a:xfrm>
            <a:off x="489599" y="4111626"/>
            <a:ext cx="3361632" cy="5816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mj-lt"/>
                <a:ea typeface="+mj-ea"/>
                <a:cs typeface="+mj-cs"/>
                <a:sym typeface="Trebuchet MS" panose="020B0603020202020204" pitchFamily="34" charset="0"/>
              </a:defRPr>
            </a:lvl1pPr>
          </a:lstStyle>
          <a:p>
            <a:pPr algn="ctr">
              <a:buClrTx/>
              <a:buFontTx/>
            </a:pPr>
            <a:r>
              <a:rPr lang="en-US" sz="2100" dirty="0"/>
              <a:t>Zero Implicit Trust at the Network Layers</a:t>
            </a:r>
          </a:p>
        </p:txBody>
      </p:sp>
      <p:sp>
        <p:nvSpPr>
          <p:cNvPr id="5" name="Google Shape;378;p51">
            <a:extLst>
              <a:ext uri="{FF2B5EF4-FFF2-40B4-BE49-F238E27FC236}">
                <a16:creationId xmlns:a16="http://schemas.microsoft.com/office/drawing/2014/main" id="{F0132152-1C5E-18A6-B53E-9ECC5E27C10D}"/>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82</a:t>
            </a:fld>
            <a:endParaRPr/>
          </a:p>
        </p:txBody>
      </p:sp>
    </p:spTree>
    <p:extLst>
      <p:ext uri="{BB962C8B-B14F-4D97-AF65-F5344CB8AC3E}">
        <p14:creationId xmlns:p14="http://schemas.microsoft.com/office/powerpoint/2010/main" val="18232375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DEE49D-7F28-416C-91D2-3F0E50A01EE9}"/>
              </a:ext>
            </a:extLst>
          </p:cNvPr>
          <p:cNvSpPr>
            <a:spLocks noGrp="1"/>
          </p:cNvSpPr>
          <p:nvPr>
            <p:ph type="title"/>
          </p:nvPr>
        </p:nvSpPr>
        <p:spPr/>
        <p:txBody>
          <a:bodyPr/>
          <a:lstStyle/>
          <a:p>
            <a:r>
              <a:rPr lang="en-US" dirty="0"/>
              <a:t>Forrester’s Zero Trust Extended Model (ZTX)</a:t>
            </a:r>
          </a:p>
        </p:txBody>
      </p:sp>
      <p:pic>
        <p:nvPicPr>
          <p:cNvPr id="7" name="Picture 6">
            <a:extLst>
              <a:ext uri="{FF2B5EF4-FFF2-40B4-BE49-F238E27FC236}">
                <a16:creationId xmlns:a16="http://schemas.microsoft.com/office/drawing/2014/main" id="{45C1E39C-4CC0-4A98-9FBE-EA0FA394CF54}"/>
              </a:ext>
            </a:extLst>
          </p:cNvPr>
          <p:cNvPicPr>
            <a:picLocks noChangeAspect="1"/>
          </p:cNvPicPr>
          <p:nvPr/>
        </p:nvPicPr>
        <p:blipFill>
          <a:blip r:embed="rId3"/>
          <a:stretch>
            <a:fillRect/>
          </a:stretch>
        </p:blipFill>
        <p:spPr>
          <a:xfrm>
            <a:off x="4178427" y="921960"/>
            <a:ext cx="3591986" cy="3772046"/>
          </a:xfrm>
          <a:prstGeom prst="rect">
            <a:avLst/>
          </a:prstGeom>
        </p:spPr>
      </p:pic>
      <p:sp>
        <p:nvSpPr>
          <p:cNvPr id="8" name="TextBox 7">
            <a:extLst>
              <a:ext uri="{FF2B5EF4-FFF2-40B4-BE49-F238E27FC236}">
                <a16:creationId xmlns:a16="http://schemas.microsoft.com/office/drawing/2014/main" id="{9953D716-E184-4244-BF77-AD059ED8F9FE}"/>
              </a:ext>
            </a:extLst>
          </p:cNvPr>
          <p:cNvSpPr txBox="1"/>
          <p:nvPr/>
        </p:nvSpPr>
        <p:spPr>
          <a:xfrm>
            <a:off x="1551398" y="4795691"/>
            <a:ext cx="6041204" cy="19264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750" dirty="0">
                <a:solidFill>
                  <a:srgbClr val="575757"/>
                </a:solidFill>
              </a:rPr>
              <a:t>Forrester Zero Trust </a:t>
            </a:r>
            <a:r>
              <a:rPr lang="en-US" sz="750" dirty="0" err="1">
                <a:solidFill>
                  <a:srgbClr val="575757"/>
                </a:solidFill>
              </a:rPr>
              <a:t>eXtended</a:t>
            </a:r>
            <a:r>
              <a:rPr lang="en-US" sz="750" dirty="0">
                <a:solidFill>
                  <a:srgbClr val="575757"/>
                </a:solidFill>
              </a:rPr>
              <a:t> Model (Source: A Practical Guide to a Zero Trust Implementation, Forrester Research, Inc., March 2021)</a:t>
            </a:r>
          </a:p>
        </p:txBody>
      </p:sp>
      <p:sp>
        <p:nvSpPr>
          <p:cNvPr id="4" name="Rectangle 3">
            <a:extLst>
              <a:ext uri="{FF2B5EF4-FFF2-40B4-BE49-F238E27FC236}">
                <a16:creationId xmlns:a16="http://schemas.microsoft.com/office/drawing/2014/main" id="{56F2B15F-1D82-42D8-8242-72015EF5BD71}"/>
              </a:ext>
            </a:extLst>
          </p:cNvPr>
          <p:cNvSpPr/>
          <p:nvPr/>
        </p:nvSpPr>
        <p:spPr>
          <a:xfrm>
            <a:off x="4091677" y="2219218"/>
            <a:ext cx="1564241" cy="1487185"/>
          </a:xfrm>
          <a:prstGeom prst="rect">
            <a:avLst/>
          </a:prstGeom>
          <a:noFill/>
          <a:ln w="57150" cap="rnd" cmpd="sng" algn="ctr">
            <a:solidFill>
              <a:schemeClr val="accent2">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9" name="Shape 85">
            <a:extLst>
              <a:ext uri="{FF2B5EF4-FFF2-40B4-BE49-F238E27FC236}">
                <a16:creationId xmlns:a16="http://schemas.microsoft.com/office/drawing/2014/main" id="{EE5DEA89-64E6-4692-86DC-30142AA8D00B}"/>
              </a:ext>
            </a:extLst>
          </p:cNvPr>
          <p:cNvSpPr txBox="1">
            <a:spLocks/>
          </p:cNvSpPr>
          <p:nvPr/>
        </p:nvSpPr>
        <p:spPr>
          <a:xfrm>
            <a:off x="318499" y="1890578"/>
            <a:ext cx="3703834" cy="1969937"/>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marL="289751" lvl="1" indent="-214313">
              <a:lnSpc>
                <a:spcPct val="100000"/>
              </a:lnSpc>
              <a:spcAft>
                <a:spcPts val="450"/>
              </a:spcAft>
              <a:buClrTx/>
              <a:buSzPct val="100000"/>
              <a:defRPr sz="1800"/>
            </a:pPr>
            <a:r>
              <a:rPr lang="en-US" sz="1350" dirty="0"/>
              <a:t>Includes user &amp; non-user identities</a:t>
            </a:r>
          </a:p>
          <a:p>
            <a:pPr marL="289751" lvl="1" indent="-214313">
              <a:lnSpc>
                <a:spcPct val="100000"/>
              </a:lnSpc>
              <a:spcAft>
                <a:spcPts val="450"/>
              </a:spcAft>
              <a:buClrTx/>
              <a:buSzPct val="100000"/>
              <a:defRPr sz="1800"/>
            </a:pPr>
            <a:r>
              <a:rPr lang="en-US" sz="1350" dirty="0"/>
              <a:t>Identity &amp; Access Management (IAM)</a:t>
            </a:r>
          </a:p>
          <a:p>
            <a:pPr marL="289751" lvl="1" indent="-214313">
              <a:lnSpc>
                <a:spcPct val="100000"/>
              </a:lnSpc>
              <a:spcAft>
                <a:spcPts val="450"/>
              </a:spcAft>
              <a:buClrTx/>
              <a:buSzPct val="100000"/>
              <a:defRPr sz="1800"/>
            </a:pPr>
            <a:r>
              <a:rPr lang="en-US" sz="1350" dirty="0"/>
              <a:t>Role-Based Access Control (RBAC)</a:t>
            </a:r>
          </a:p>
          <a:p>
            <a:pPr marL="289751" lvl="1" indent="-214313">
              <a:lnSpc>
                <a:spcPct val="100000"/>
              </a:lnSpc>
              <a:spcAft>
                <a:spcPts val="450"/>
              </a:spcAft>
              <a:buClrTx/>
              <a:buSzPct val="100000"/>
              <a:defRPr sz="1800"/>
            </a:pPr>
            <a:r>
              <a:rPr lang="en-US" sz="1350" dirty="0"/>
              <a:t>Attribute-Based Access Control (ABAC)</a:t>
            </a:r>
          </a:p>
          <a:p>
            <a:pPr marL="289751" lvl="1" indent="-214313">
              <a:lnSpc>
                <a:spcPct val="100000"/>
              </a:lnSpc>
              <a:spcAft>
                <a:spcPts val="450"/>
              </a:spcAft>
              <a:buClrTx/>
              <a:buSzPct val="100000"/>
              <a:defRPr sz="1800"/>
            </a:pPr>
            <a:r>
              <a:rPr lang="en-US" sz="1350" dirty="0"/>
              <a:t>Multi-Factor Authentication (MFA)</a:t>
            </a:r>
          </a:p>
          <a:p>
            <a:pPr marL="289751" lvl="1" indent="-214313">
              <a:lnSpc>
                <a:spcPct val="100000"/>
              </a:lnSpc>
              <a:spcAft>
                <a:spcPts val="450"/>
              </a:spcAft>
              <a:buClrTx/>
              <a:buSzPct val="100000"/>
              <a:defRPr sz="1800"/>
            </a:pPr>
            <a:r>
              <a:rPr lang="en-US" sz="1350" dirty="0"/>
              <a:t>Single Sign-On (SSO)</a:t>
            </a:r>
          </a:p>
          <a:p>
            <a:pPr marL="686795" indent="-214313">
              <a:buClrTx/>
              <a:buSzPct val="100000"/>
              <a:defRPr sz="1800"/>
            </a:pPr>
            <a:endParaRPr lang="en-US" sz="1350" dirty="0"/>
          </a:p>
        </p:txBody>
      </p:sp>
      <p:sp>
        <p:nvSpPr>
          <p:cNvPr id="10" name="Title 2">
            <a:extLst>
              <a:ext uri="{FF2B5EF4-FFF2-40B4-BE49-F238E27FC236}">
                <a16:creationId xmlns:a16="http://schemas.microsoft.com/office/drawing/2014/main" id="{44D6395E-3F22-48BB-8BB0-24912E35625D}"/>
              </a:ext>
            </a:extLst>
          </p:cNvPr>
          <p:cNvSpPr txBox="1">
            <a:spLocks/>
          </p:cNvSpPr>
          <p:nvPr/>
        </p:nvSpPr>
        <p:spPr>
          <a:xfrm>
            <a:off x="318499" y="1628360"/>
            <a:ext cx="827762" cy="207749"/>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mj-lt"/>
                <a:ea typeface="+mj-ea"/>
                <a:cs typeface="+mj-cs"/>
                <a:sym typeface="Trebuchet MS" panose="020B0603020202020204" pitchFamily="34" charset="0"/>
              </a:defRPr>
            </a:lvl1pPr>
          </a:lstStyle>
          <a:p>
            <a:pPr algn="ctr">
              <a:buClrTx/>
              <a:buFontTx/>
            </a:pPr>
            <a:r>
              <a:rPr lang="en-US" sz="1500" dirty="0"/>
              <a:t>People</a:t>
            </a:r>
          </a:p>
        </p:txBody>
      </p:sp>
      <p:sp>
        <p:nvSpPr>
          <p:cNvPr id="11" name="Title 2">
            <a:extLst>
              <a:ext uri="{FF2B5EF4-FFF2-40B4-BE49-F238E27FC236}">
                <a16:creationId xmlns:a16="http://schemas.microsoft.com/office/drawing/2014/main" id="{520C7506-EDE6-4FF5-9075-8C89B60DAC0E}"/>
              </a:ext>
            </a:extLst>
          </p:cNvPr>
          <p:cNvSpPr txBox="1">
            <a:spLocks/>
          </p:cNvSpPr>
          <p:nvPr/>
        </p:nvSpPr>
        <p:spPr>
          <a:xfrm>
            <a:off x="489599" y="4111626"/>
            <a:ext cx="3361632" cy="5816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mj-lt"/>
                <a:ea typeface="+mj-ea"/>
                <a:cs typeface="+mj-cs"/>
                <a:sym typeface="Trebuchet MS" panose="020B0603020202020204" pitchFamily="34" charset="0"/>
              </a:defRPr>
            </a:lvl1pPr>
          </a:lstStyle>
          <a:p>
            <a:pPr algn="ctr">
              <a:buClrTx/>
              <a:buFontTx/>
            </a:pPr>
            <a:r>
              <a:rPr lang="en-US" sz="2100" dirty="0"/>
              <a:t>Knowing Who You Are and What You’re Allowed To Do</a:t>
            </a:r>
          </a:p>
        </p:txBody>
      </p:sp>
      <p:sp>
        <p:nvSpPr>
          <p:cNvPr id="5" name="Google Shape;378;p51">
            <a:extLst>
              <a:ext uri="{FF2B5EF4-FFF2-40B4-BE49-F238E27FC236}">
                <a16:creationId xmlns:a16="http://schemas.microsoft.com/office/drawing/2014/main" id="{AC9C1B52-7294-9F5E-22C9-2E6E3C5FDA28}"/>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83</a:t>
            </a:fld>
            <a:endParaRPr/>
          </a:p>
        </p:txBody>
      </p:sp>
    </p:spTree>
    <p:extLst>
      <p:ext uri="{BB962C8B-B14F-4D97-AF65-F5344CB8AC3E}">
        <p14:creationId xmlns:p14="http://schemas.microsoft.com/office/powerpoint/2010/main" val="14878188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DEE49D-7F28-416C-91D2-3F0E50A01EE9}"/>
              </a:ext>
            </a:extLst>
          </p:cNvPr>
          <p:cNvSpPr>
            <a:spLocks noGrp="1"/>
          </p:cNvSpPr>
          <p:nvPr>
            <p:ph type="title"/>
          </p:nvPr>
        </p:nvSpPr>
        <p:spPr/>
        <p:txBody>
          <a:bodyPr/>
          <a:lstStyle/>
          <a:p>
            <a:r>
              <a:rPr lang="en-US" dirty="0"/>
              <a:t>Forrester’s Zero Trust Extended Model (ZTX)</a:t>
            </a:r>
          </a:p>
        </p:txBody>
      </p:sp>
      <p:pic>
        <p:nvPicPr>
          <p:cNvPr id="7" name="Picture 6">
            <a:extLst>
              <a:ext uri="{FF2B5EF4-FFF2-40B4-BE49-F238E27FC236}">
                <a16:creationId xmlns:a16="http://schemas.microsoft.com/office/drawing/2014/main" id="{45C1E39C-4CC0-4A98-9FBE-EA0FA394CF54}"/>
              </a:ext>
            </a:extLst>
          </p:cNvPr>
          <p:cNvPicPr>
            <a:picLocks noChangeAspect="1"/>
          </p:cNvPicPr>
          <p:nvPr/>
        </p:nvPicPr>
        <p:blipFill>
          <a:blip r:embed="rId3"/>
          <a:stretch>
            <a:fillRect/>
          </a:stretch>
        </p:blipFill>
        <p:spPr>
          <a:xfrm>
            <a:off x="4178427" y="921960"/>
            <a:ext cx="3591986" cy="3772046"/>
          </a:xfrm>
          <a:prstGeom prst="rect">
            <a:avLst/>
          </a:prstGeom>
        </p:spPr>
      </p:pic>
      <p:sp>
        <p:nvSpPr>
          <p:cNvPr id="8" name="TextBox 7">
            <a:extLst>
              <a:ext uri="{FF2B5EF4-FFF2-40B4-BE49-F238E27FC236}">
                <a16:creationId xmlns:a16="http://schemas.microsoft.com/office/drawing/2014/main" id="{9953D716-E184-4244-BF77-AD059ED8F9FE}"/>
              </a:ext>
            </a:extLst>
          </p:cNvPr>
          <p:cNvSpPr txBox="1"/>
          <p:nvPr/>
        </p:nvSpPr>
        <p:spPr>
          <a:xfrm>
            <a:off x="1551398" y="4795691"/>
            <a:ext cx="6041204" cy="19264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750" dirty="0">
                <a:solidFill>
                  <a:srgbClr val="575757"/>
                </a:solidFill>
              </a:rPr>
              <a:t>Forrester Zero Trust </a:t>
            </a:r>
            <a:r>
              <a:rPr lang="en-US" sz="750" dirty="0" err="1">
                <a:solidFill>
                  <a:srgbClr val="575757"/>
                </a:solidFill>
              </a:rPr>
              <a:t>eXtended</a:t>
            </a:r>
            <a:r>
              <a:rPr lang="en-US" sz="750" dirty="0">
                <a:solidFill>
                  <a:srgbClr val="575757"/>
                </a:solidFill>
              </a:rPr>
              <a:t> Model (Source: A Practical Guide to a Zero Trust Implementation, Forrester Research, Inc., March 2021)</a:t>
            </a:r>
          </a:p>
        </p:txBody>
      </p:sp>
      <p:sp>
        <p:nvSpPr>
          <p:cNvPr id="4" name="Rectangle 3">
            <a:extLst>
              <a:ext uri="{FF2B5EF4-FFF2-40B4-BE49-F238E27FC236}">
                <a16:creationId xmlns:a16="http://schemas.microsoft.com/office/drawing/2014/main" id="{56F2B15F-1D82-42D8-8242-72015EF5BD71}"/>
              </a:ext>
            </a:extLst>
          </p:cNvPr>
          <p:cNvSpPr/>
          <p:nvPr/>
        </p:nvSpPr>
        <p:spPr>
          <a:xfrm>
            <a:off x="5162763" y="1101906"/>
            <a:ext cx="1564241" cy="1487185"/>
          </a:xfrm>
          <a:prstGeom prst="rect">
            <a:avLst/>
          </a:prstGeom>
          <a:noFill/>
          <a:ln w="57150" cap="rnd" cmpd="sng" algn="ctr">
            <a:solidFill>
              <a:schemeClr val="accent2">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9" name="Shape 85">
            <a:extLst>
              <a:ext uri="{FF2B5EF4-FFF2-40B4-BE49-F238E27FC236}">
                <a16:creationId xmlns:a16="http://schemas.microsoft.com/office/drawing/2014/main" id="{EE5DEA89-64E6-4692-86DC-30142AA8D00B}"/>
              </a:ext>
            </a:extLst>
          </p:cNvPr>
          <p:cNvSpPr txBox="1">
            <a:spLocks/>
          </p:cNvSpPr>
          <p:nvPr/>
        </p:nvSpPr>
        <p:spPr>
          <a:xfrm>
            <a:off x="318499" y="1890578"/>
            <a:ext cx="3703834" cy="1969937"/>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marL="289751" lvl="1" indent="-214313">
              <a:lnSpc>
                <a:spcPct val="100000"/>
              </a:lnSpc>
              <a:spcAft>
                <a:spcPts val="450"/>
              </a:spcAft>
              <a:buClrTx/>
              <a:buSzPct val="100000"/>
              <a:defRPr sz="1800"/>
            </a:pPr>
            <a:r>
              <a:rPr lang="en-US" sz="1350" dirty="0"/>
              <a:t>Components of logical business functions</a:t>
            </a:r>
          </a:p>
          <a:p>
            <a:pPr marL="289751" lvl="1" indent="-214313">
              <a:lnSpc>
                <a:spcPct val="100000"/>
              </a:lnSpc>
              <a:spcAft>
                <a:spcPts val="450"/>
              </a:spcAft>
              <a:buClrTx/>
              <a:buSzPct val="100000"/>
              <a:defRPr sz="1800"/>
            </a:pPr>
            <a:r>
              <a:rPr lang="en-US" sz="1350" dirty="0"/>
              <a:t>Things like processes, containers, applications, infrastructure, etc.</a:t>
            </a:r>
          </a:p>
          <a:p>
            <a:pPr marL="289751" lvl="1" indent="-214313">
              <a:lnSpc>
                <a:spcPct val="100000"/>
              </a:lnSpc>
              <a:spcAft>
                <a:spcPts val="450"/>
              </a:spcAft>
              <a:buClrTx/>
              <a:buSzPct val="100000"/>
              <a:defRPr sz="1800"/>
            </a:pPr>
            <a:r>
              <a:rPr lang="en-US" sz="1350" dirty="0"/>
              <a:t>Use metadata and context to define and enforce required access controls</a:t>
            </a:r>
          </a:p>
          <a:p>
            <a:pPr marL="686795" indent="-214313">
              <a:buClrTx/>
              <a:buSzPct val="100000"/>
              <a:defRPr sz="1800"/>
            </a:pPr>
            <a:endParaRPr lang="en-US" sz="1350" dirty="0"/>
          </a:p>
        </p:txBody>
      </p:sp>
      <p:sp>
        <p:nvSpPr>
          <p:cNvPr id="10" name="Title 2">
            <a:extLst>
              <a:ext uri="{FF2B5EF4-FFF2-40B4-BE49-F238E27FC236}">
                <a16:creationId xmlns:a16="http://schemas.microsoft.com/office/drawing/2014/main" id="{44D6395E-3F22-48BB-8BB0-24912E35625D}"/>
              </a:ext>
            </a:extLst>
          </p:cNvPr>
          <p:cNvSpPr txBox="1">
            <a:spLocks/>
          </p:cNvSpPr>
          <p:nvPr/>
        </p:nvSpPr>
        <p:spPr>
          <a:xfrm>
            <a:off x="318499" y="1628360"/>
            <a:ext cx="952928" cy="207749"/>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mj-lt"/>
                <a:ea typeface="+mj-ea"/>
                <a:cs typeface="+mj-cs"/>
                <a:sym typeface="Trebuchet MS" panose="020B0603020202020204" pitchFamily="34" charset="0"/>
              </a:defRPr>
            </a:lvl1pPr>
          </a:lstStyle>
          <a:p>
            <a:pPr algn="ctr">
              <a:buClrTx/>
              <a:buFontTx/>
            </a:pPr>
            <a:r>
              <a:rPr lang="en-US" sz="1500" dirty="0"/>
              <a:t>Workloads</a:t>
            </a:r>
          </a:p>
        </p:txBody>
      </p:sp>
      <p:sp>
        <p:nvSpPr>
          <p:cNvPr id="11" name="Title 2">
            <a:extLst>
              <a:ext uri="{FF2B5EF4-FFF2-40B4-BE49-F238E27FC236}">
                <a16:creationId xmlns:a16="http://schemas.microsoft.com/office/drawing/2014/main" id="{CB750777-EAA2-4CDA-9E65-FB65A6F4B458}"/>
              </a:ext>
            </a:extLst>
          </p:cNvPr>
          <p:cNvSpPr txBox="1">
            <a:spLocks/>
          </p:cNvSpPr>
          <p:nvPr/>
        </p:nvSpPr>
        <p:spPr>
          <a:xfrm>
            <a:off x="489599" y="3821459"/>
            <a:ext cx="3361632" cy="872547"/>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mj-lt"/>
                <a:ea typeface="+mj-ea"/>
                <a:cs typeface="+mj-cs"/>
                <a:sym typeface="Trebuchet MS" panose="020B0603020202020204" pitchFamily="34" charset="0"/>
              </a:defRPr>
            </a:lvl1pPr>
          </a:lstStyle>
          <a:p>
            <a:pPr algn="ctr">
              <a:buClrTx/>
              <a:buFontTx/>
            </a:pPr>
            <a:r>
              <a:rPr lang="en-US" sz="2100" dirty="0"/>
              <a:t>Security of a Workload is Dictated by the Security of Its Components</a:t>
            </a:r>
          </a:p>
        </p:txBody>
      </p:sp>
      <p:sp>
        <p:nvSpPr>
          <p:cNvPr id="5" name="Google Shape;378;p51">
            <a:extLst>
              <a:ext uri="{FF2B5EF4-FFF2-40B4-BE49-F238E27FC236}">
                <a16:creationId xmlns:a16="http://schemas.microsoft.com/office/drawing/2014/main" id="{21C5324F-5ECC-974F-BCDE-39A32E1310BD}"/>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84</a:t>
            </a:fld>
            <a:endParaRPr/>
          </a:p>
        </p:txBody>
      </p:sp>
    </p:spTree>
    <p:extLst>
      <p:ext uri="{BB962C8B-B14F-4D97-AF65-F5344CB8AC3E}">
        <p14:creationId xmlns:p14="http://schemas.microsoft.com/office/powerpoint/2010/main" val="4632324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DEE49D-7F28-416C-91D2-3F0E50A01EE9}"/>
              </a:ext>
            </a:extLst>
          </p:cNvPr>
          <p:cNvSpPr>
            <a:spLocks noGrp="1"/>
          </p:cNvSpPr>
          <p:nvPr>
            <p:ph type="title"/>
          </p:nvPr>
        </p:nvSpPr>
        <p:spPr/>
        <p:txBody>
          <a:bodyPr/>
          <a:lstStyle/>
          <a:p>
            <a:r>
              <a:rPr lang="en-US" dirty="0"/>
              <a:t>Forrester’s Zero Trust Extended Model (ZTX)</a:t>
            </a:r>
          </a:p>
        </p:txBody>
      </p:sp>
      <p:pic>
        <p:nvPicPr>
          <p:cNvPr id="7" name="Picture 6">
            <a:extLst>
              <a:ext uri="{FF2B5EF4-FFF2-40B4-BE49-F238E27FC236}">
                <a16:creationId xmlns:a16="http://schemas.microsoft.com/office/drawing/2014/main" id="{45C1E39C-4CC0-4A98-9FBE-EA0FA394CF54}"/>
              </a:ext>
            </a:extLst>
          </p:cNvPr>
          <p:cNvPicPr>
            <a:picLocks noChangeAspect="1"/>
          </p:cNvPicPr>
          <p:nvPr/>
        </p:nvPicPr>
        <p:blipFill>
          <a:blip r:embed="rId3"/>
          <a:stretch>
            <a:fillRect/>
          </a:stretch>
        </p:blipFill>
        <p:spPr>
          <a:xfrm>
            <a:off x="4178427" y="921960"/>
            <a:ext cx="3591986" cy="3772046"/>
          </a:xfrm>
          <a:prstGeom prst="rect">
            <a:avLst/>
          </a:prstGeom>
        </p:spPr>
      </p:pic>
      <p:sp>
        <p:nvSpPr>
          <p:cNvPr id="8" name="TextBox 7">
            <a:extLst>
              <a:ext uri="{FF2B5EF4-FFF2-40B4-BE49-F238E27FC236}">
                <a16:creationId xmlns:a16="http://schemas.microsoft.com/office/drawing/2014/main" id="{9953D716-E184-4244-BF77-AD059ED8F9FE}"/>
              </a:ext>
            </a:extLst>
          </p:cNvPr>
          <p:cNvSpPr txBox="1"/>
          <p:nvPr/>
        </p:nvSpPr>
        <p:spPr>
          <a:xfrm>
            <a:off x="1551398" y="4795691"/>
            <a:ext cx="6041204" cy="19264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750" dirty="0">
                <a:solidFill>
                  <a:srgbClr val="575757"/>
                </a:solidFill>
              </a:rPr>
              <a:t>Forrester Zero Trust </a:t>
            </a:r>
            <a:r>
              <a:rPr lang="en-US" sz="750" dirty="0" err="1">
                <a:solidFill>
                  <a:srgbClr val="575757"/>
                </a:solidFill>
              </a:rPr>
              <a:t>eXtended</a:t>
            </a:r>
            <a:r>
              <a:rPr lang="en-US" sz="750" dirty="0">
                <a:solidFill>
                  <a:srgbClr val="575757"/>
                </a:solidFill>
              </a:rPr>
              <a:t> Model (Source: A Practical Guide to a Zero Trust Implementation, Forrester Research, Inc., March 2021)</a:t>
            </a:r>
          </a:p>
        </p:txBody>
      </p:sp>
      <p:sp>
        <p:nvSpPr>
          <p:cNvPr id="4" name="Rectangle 3">
            <a:extLst>
              <a:ext uri="{FF2B5EF4-FFF2-40B4-BE49-F238E27FC236}">
                <a16:creationId xmlns:a16="http://schemas.microsoft.com/office/drawing/2014/main" id="{56F2B15F-1D82-42D8-8242-72015EF5BD71}"/>
              </a:ext>
            </a:extLst>
          </p:cNvPr>
          <p:cNvSpPr/>
          <p:nvPr/>
        </p:nvSpPr>
        <p:spPr>
          <a:xfrm>
            <a:off x="5162763" y="3305710"/>
            <a:ext cx="1564241" cy="1487185"/>
          </a:xfrm>
          <a:prstGeom prst="rect">
            <a:avLst/>
          </a:prstGeom>
          <a:noFill/>
          <a:ln w="57150" cap="rnd" cmpd="sng" algn="ctr">
            <a:solidFill>
              <a:schemeClr val="accent2">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9" name="Shape 85">
            <a:extLst>
              <a:ext uri="{FF2B5EF4-FFF2-40B4-BE49-F238E27FC236}">
                <a16:creationId xmlns:a16="http://schemas.microsoft.com/office/drawing/2014/main" id="{EE5DEA89-64E6-4692-86DC-30142AA8D00B}"/>
              </a:ext>
            </a:extLst>
          </p:cNvPr>
          <p:cNvSpPr txBox="1">
            <a:spLocks/>
          </p:cNvSpPr>
          <p:nvPr/>
        </p:nvSpPr>
        <p:spPr>
          <a:xfrm>
            <a:off x="318499" y="1890578"/>
            <a:ext cx="3703834" cy="1969937"/>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marL="289751" lvl="1" indent="-214313">
              <a:lnSpc>
                <a:spcPct val="100000"/>
              </a:lnSpc>
              <a:spcAft>
                <a:spcPts val="450"/>
              </a:spcAft>
              <a:buClrTx/>
              <a:buSzPct val="100000"/>
              <a:defRPr sz="1800"/>
            </a:pPr>
            <a:r>
              <a:rPr lang="en-US" sz="1350" dirty="0"/>
              <a:t>Includes both corporate as well as BYOD</a:t>
            </a:r>
          </a:p>
          <a:p>
            <a:pPr marL="289751" lvl="1" indent="-214313">
              <a:lnSpc>
                <a:spcPct val="100000"/>
              </a:lnSpc>
              <a:spcAft>
                <a:spcPts val="450"/>
              </a:spcAft>
              <a:buClrTx/>
              <a:buSzPct val="100000"/>
              <a:defRPr sz="1800"/>
            </a:pPr>
            <a:r>
              <a:rPr lang="en-US" sz="1350" dirty="0"/>
              <a:t>As with users, device &amp; device access need to be secured</a:t>
            </a:r>
          </a:p>
          <a:p>
            <a:pPr marL="289751" lvl="1" indent="-214313">
              <a:lnSpc>
                <a:spcPct val="100000"/>
              </a:lnSpc>
              <a:spcAft>
                <a:spcPts val="450"/>
              </a:spcAft>
              <a:buClrTx/>
              <a:buSzPct val="100000"/>
              <a:defRPr sz="1800"/>
            </a:pPr>
            <a:r>
              <a:rPr lang="en-US" sz="1350" dirty="0"/>
              <a:t>Cataloging &amp; control are key</a:t>
            </a:r>
          </a:p>
          <a:p>
            <a:pPr marL="289751" lvl="1" indent="-214313">
              <a:lnSpc>
                <a:spcPct val="100000"/>
              </a:lnSpc>
              <a:spcAft>
                <a:spcPts val="450"/>
              </a:spcAft>
              <a:buClrTx/>
              <a:buSzPct val="100000"/>
              <a:defRPr sz="1800"/>
            </a:pPr>
            <a:r>
              <a:rPr lang="en-US" sz="1350" dirty="0"/>
              <a:t>Attributes &amp; context drive access control</a:t>
            </a:r>
          </a:p>
          <a:p>
            <a:pPr marL="686795" indent="-214313">
              <a:buClrTx/>
              <a:buSzPct val="100000"/>
              <a:defRPr sz="1800"/>
            </a:pPr>
            <a:endParaRPr lang="en-US" sz="1350" dirty="0"/>
          </a:p>
        </p:txBody>
      </p:sp>
      <p:sp>
        <p:nvSpPr>
          <p:cNvPr id="10" name="Title 2">
            <a:extLst>
              <a:ext uri="{FF2B5EF4-FFF2-40B4-BE49-F238E27FC236}">
                <a16:creationId xmlns:a16="http://schemas.microsoft.com/office/drawing/2014/main" id="{44D6395E-3F22-48BB-8BB0-24912E35625D}"/>
              </a:ext>
            </a:extLst>
          </p:cNvPr>
          <p:cNvSpPr txBox="1">
            <a:spLocks/>
          </p:cNvSpPr>
          <p:nvPr/>
        </p:nvSpPr>
        <p:spPr>
          <a:xfrm>
            <a:off x="318499" y="1628360"/>
            <a:ext cx="952928" cy="207749"/>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mj-lt"/>
                <a:ea typeface="+mj-ea"/>
                <a:cs typeface="+mj-cs"/>
                <a:sym typeface="Trebuchet MS" panose="020B0603020202020204" pitchFamily="34" charset="0"/>
              </a:defRPr>
            </a:lvl1pPr>
          </a:lstStyle>
          <a:p>
            <a:pPr algn="ctr">
              <a:buClrTx/>
              <a:buFontTx/>
            </a:pPr>
            <a:r>
              <a:rPr lang="en-US" sz="1500" dirty="0"/>
              <a:t>Devices</a:t>
            </a:r>
          </a:p>
        </p:txBody>
      </p:sp>
      <p:sp>
        <p:nvSpPr>
          <p:cNvPr id="11" name="Title 2">
            <a:extLst>
              <a:ext uri="{FF2B5EF4-FFF2-40B4-BE49-F238E27FC236}">
                <a16:creationId xmlns:a16="http://schemas.microsoft.com/office/drawing/2014/main" id="{CB750777-EAA2-4CDA-9E65-FB65A6F4B458}"/>
              </a:ext>
            </a:extLst>
          </p:cNvPr>
          <p:cNvSpPr txBox="1">
            <a:spLocks/>
          </p:cNvSpPr>
          <p:nvPr/>
        </p:nvSpPr>
        <p:spPr>
          <a:xfrm>
            <a:off x="489599" y="3821459"/>
            <a:ext cx="3361632" cy="872547"/>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mj-lt"/>
                <a:ea typeface="+mj-ea"/>
                <a:cs typeface="+mj-cs"/>
                <a:sym typeface="Trebuchet MS" panose="020B0603020202020204" pitchFamily="34" charset="0"/>
              </a:defRPr>
            </a:lvl1pPr>
          </a:lstStyle>
          <a:p>
            <a:pPr algn="ctr">
              <a:buClrTx/>
              <a:buFontTx/>
            </a:pPr>
            <a:r>
              <a:rPr lang="en-US" sz="2100" dirty="0"/>
              <a:t>Ecosystem of Devices Represents Additional Vectors of Attack</a:t>
            </a:r>
          </a:p>
        </p:txBody>
      </p:sp>
      <p:sp>
        <p:nvSpPr>
          <p:cNvPr id="5" name="Google Shape;378;p51">
            <a:extLst>
              <a:ext uri="{FF2B5EF4-FFF2-40B4-BE49-F238E27FC236}">
                <a16:creationId xmlns:a16="http://schemas.microsoft.com/office/drawing/2014/main" id="{44C51AE0-1D60-C4F3-5C8B-7684D61F0236}"/>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85</a:t>
            </a:fld>
            <a:endParaRPr/>
          </a:p>
        </p:txBody>
      </p:sp>
    </p:spTree>
    <p:extLst>
      <p:ext uri="{BB962C8B-B14F-4D97-AF65-F5344CB8AC3E}">
        <p14:creationId xmlns:p14="http://schemas.microsoft.com/office/powerpoint/2010/main" val="8899304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DEE49D-7F28-416C-91D2-3F0E50A01EE9}"/>
              </a:ext>
            </a:extLst>
          </p:cNvPr>
          <p:cNvSpPr>
            <a:spLocks noGrp="1"/>
          </p:cNvSpPr>
          <p:nvPr>
            <p:ph type="title"/>
          </p:nvPr>
        </p:nvSpPr>
        <p:spPr/>
        <p:txBody>
          <a:bodyPr/>
          <a:lstStyle/>
          <a:p>
            <a:r>
              <a:rPr lang="en-US" dirty="0"/>
              <a:t>Forrester’s Zero Trust Extended Model (ZTX)</a:t>
            </a:r>
          </a:p>
        </p:txBody>
      </p:sp>
      <p:pic>
        <p:nvPicPr>
          <p:cNvPr id="7" name="Picture 6">
            <a:extLst>
              <a:ext uri="{FF2B5EF4-FFF2-40B4-BE49-F238E27FC236}">
                <a16:creationId xmlns:a16="http://schemas.microsoft.com/office/drawing/2014/main" id="{45C1E39C-4CC0-4A98-9FBE-EA0FA394CF54}"/>
              </a:ext>
            </a:extLst>
          </p:cNvPr>
          <p:cNvPicPr>
            <a:picLocks noChangeAspect="1"/>
          </p:cNvPicPr>
          <p:nvPr/>
        </p:nvPicPr>
        <p:blipFill>
          <a:blip r:embed="rId3"/>
          <a:stretch>
            <a:fillRect/>
          </a:stretch>
        </p:blipFill>
        <p:spPr>
          <a:xfrm>
            <a:off x="4178427" y="921960"/>
            <a:ext cx="3591986" cy="3772046"/>
          </a:xfrm>
          <a:prstGeom prst="rect">
            <a:avLst/>
          </a:prstGeom>
        </p:spPr>
      </p:pic>
      <p:sp>
        <p:nvSpPr>
          <p:cNvPr id="8" name="TextBox 7">
            <a:extLst>
              <a:ext uri="{FF2B5EF4-FFF2-40B4-BE49-F238E27FC236}">
                <a16:creationId xmlns:a16="http://schemas.microsoft.com/office/drawing/2014/main" id="{9953D716-E184-4244-BF77-AD059ED8F9FE}"/>
              </a:ext>
            </a:extLst>
          </p:cNvPr>
          <p:cNvSpPr txBox="1"/>
          <p:nvPr/>
        </p:nvSpPr>
        <p:spPr>
          <a:xfrm>
            <a:off x="1551398" y="4795691"/>
            <a:ext cx="6041204" cy="19264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750" dirty="0">
                <a:solidFill>
                  <a:srgbClr val="575757"/>
                </a:solidFill>
              </a:rPr>
              <a:t>Forrester Zero Trust </a:t>
            </a:r>
            <a:r>
              <a:rPr lang="en-US" sz="750" dirty="0" err="1">
                <a:solidFill>
                  <a:srgbClr val="575757"/>
                </a:solidFill>
              </a:rPr>
              <a:t>eXtended</a:t>
            </a:r>
            <a:r>
              <a:rPr lang="en-US" sz="750" dirty="0">
                <a:solidFill>
                  <a:srgbClr val="575757"/>
                </a:solidFill>
              </a:rPr>
              <a:t> Model (Source: A Practical Guide to a Zero Trust Implementation, Forrester Research, Inc., March 2021)</a:t>
            </a:r>
          </a:p>
        </p:txBody>
      </p:sp>
      <p:sp>
        <p:nvSpPr>
          <p:cNvPr id="4" name="Rectangle 3">
            <a:extLst>
              <a:ext uri="{FF2B5EF4-FFF2-40B4-BE49-F238E27FC236}">
                <a16:creationId xmlns:a16="http://schemas.microsoft.com/office/drawing/2014/main" id="{56F2B15F-1D82-42D8-8242-72015EF5BD71}"/>
              </a:ext>
            </a:extLst>
          </p:cNvPr>
          <p:cNvSpPr/>
          <p:nvPr/>
        </p:nvSpPr>
        <p:spPr>
          <a:xfrm>
            <a:off x="5162763" y="1741470"/>
            <a:ext cx="1564241" cy="385280"/>
          </a:xfrm>
          <a:prstGeom prst="rect">
            <a:avLst/>
          </a:prstGeom>
          <a:noFill/>
          <a:ln w="57150" cap="rnd" cmpd="sng" algn="ctr">
            <a:solidFill>
              <a:schemeClr val="accent2">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9" name="Shape 85">
            <a:extLst>
              <a:ext uri="{FF2B5EF4-FFF2-40B4-BE49-F238E27FC236}">
                <a16:creationId xmlns:a16="http://schemas.microsoft.com/office/drawing/2014/main" id="{EE5DEA89-64E6-4692-86DC-30142AA8D00B}"/>
              </a:ext>
            </a:extLst>
          </p:cNvPr>
          <p:cNvSpPr txBox="1">
            <a:spLocks/>
          </p:cNvSpPr>
          <p:nvPr/>
        </p:nvSpPr>
        <p:spPr>
          <a:xfrm>
            <a:off x="318499" y="1890578"/>
            <a:ext cx="3703834" cy="1969937"/>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marL="289751" lvl="1" indent="-214313">
              <a:lnSpc>
                <a:spcPct val="100000"/>
              </a:lnSpc>
              <a:spcAft>
                <a:spcPts val="450"/>
              </a:spcAft>
              <a:buClrTx/>
              <a:buSzPct val="100000"/>
              <a:defRPr sz="1800"/>
            </a:pPr>
            <a:r>
              <a:rPr lang="en-US" sz="1350" dirty="0"/>
              <a:t>Access to data to inform assessment of security posture &amp; security decisions</a:t>
            </a:r>
          </a:p>
          <a:p>
            <a:pPr marL="289751" lvl="1" indent="-214313">
              <a:lnSpc>
                <a:spcPct val="100000"/>
              </a:lnSpc>
              <a:spcAft>
                <a:spcPts val="450"/>
              </a:spcAft>
              <a:buClrTx/>
              <a:buSzPct val="100000"/>
              <a:defRPr sz="1800"/>
            </a:pPr>
            <a:r>
              <a:rPr lang="en-US" sz="1350" dirty="0"/>
              <a:t>Likely requires aggregation across multiple, disparate data sources</a:t>
            </a:r>
          </a:p>
          <a:p>
            <a:pPr marL="289751" lvl="1" indent="-214313">
              <a:lnSpc>
                <a:spcPct val="100000"/>
              </a:lnSpc>
              <a:spcAft>
                <a:spcPts val="450"/>
              </a:spcAft>
              <a:buClrTx/>
              <a:buSzPct val="100000"/>
              <a:defRPr sz="1800"/>
            </a:pPr>
            <a:r>
              <a:rPr lang="en-US" sz="1350" dirty="0"/>
              <a:t>Can help with operational concerns as well as compliance concerns</a:t>
            </a:r>
          </a:p>
          <a:p>
            <a:pPr marL="686795" indent="-214313">
              <a:buClrTx/>
              <a:buSzPct val="100000"/>
              <a:defRPr sz="1800"/>
            </a:pPr>
            <a:endParaRPr lang="en-US" sz="1350" dirty="0"/>
          </a:p>
        </p:txBody>
      </p:sp>
      <p:sp>
        <p:nvSpPr>
          <p:cNvPr id="10" name="Title 2">
            <a:extLst>
              <a:ext uri="{FF2B5EF4-FFF2-40B4-BE49-F238E27FC236}">
                <a16:creationId xmlns:a16="http://schemas.microsoft.com/office/drawing/2014/main" id="{44D6395E-3F22-48BB-8BB0-24912E35625D}"/>
              </a:ext>
            </a:extLst>
          </p:cNvPr>
          <p:cNvSpPr txBox="1">
            <a:spLocks/>
          </p:cNvSpPr>
          <p:nvPr/>
        </p:nvSpPr>
        <p:spPr>
          <a:xfrm>
            <a:off x="318499" y="1628360"/>
            <a:ext cx="1823663" cy="207749"/>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mj-lt"/>
                <a:ea typeface="+mj-ea"/>
                <a:cs typeface="+mj-cs"/>
                <a:sym typeface="Trebuchet MS" panose="020B0603020202020204" pitchFamily="34" charset="0"/>
              </a:defRPr>
            </a:lvl1pPr>
          </a:lstStyle>
          <a:p>
            <a:pPr algn="ctr">
              <a:buClrTx/>
              <a:buFontTx/>
            </a:pPr>
            <a:r>
              <a:rPr lang="en-US" sz="1500" dirty="0"/>
              <a:t>Visibility &amp; Analytics</a:t>
            </a:r>
          </a:p>
        </p:txBody>
      </p:sp>
      <p:sp>
        <p:nvSpPr>
          <p:cNvPr id="11" name="Title 2">
            <a:extLst>
              <a:ext uri="{FF2B5EF4-FFF2-40B4-BE49-F238E27FC236}">
                <a16:creationId xmlns:a16="http://schemas.microsoft.com/office/drawing/2014/main" id="{CB750777-EAA2-4CDA-9E65-FB65A6F4B458}"/>
              </a:ext>
            </a:extLst>
          </p:cNvPr>
          <p:cNvSpPr txBox="1">
            <a:spLocks/>
          </p:cNvSpPr>
          <p:nvPr/>
        </p:nvSpPr>
        <p:spPr>
          <a:xfrm>
            <a:off x="489599" y="3821459"/>
            <a:ext cx="3361632" cy="872547"/>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mj-lt"/>
                <a:ea typeface="+mj-ea"/>
                <a:cs typeface="+mj-cs"/>
                <a:sym typeface="Trebuchet MS" panose="020B0603020202020204" pitchFamily="34" charset="0"/>
              </a:defRPr>
            </a:lvl1pPr>
          </a:lstStyle>
          <a:p>
            <a:pPr algn="ctr">
              <a:buClrTx/>
              <a:buFontTx/>
            </a:pPr>
            <a:r>
              <a:rPr lang="en-US" sz="2100" dirty="0"/>
              <a:t>It’s Hard to Fix Critical Security Concerns That You’re Unaware Of</a:t>
            </a:r>
          </a:p>
        </p:txBody>
      </p:sp>
      <p:sp>
        <p:nvSpPr>
          <p:cNvPr id="5" name="Google Shape;378;p51">
            <a:extLst>
              <a:ext uri="{FF2B5EF4-FFF2-40B4-BE49-F238E27FC236}">
                <a16:creationId xmlns:a16="http://schemas.microsoft.com/office/drawing/2014/main" id="{B8DDC11C-568A-5180-B5CB-C1877E2A2527}"/>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86</a:t>
            </a:fld>
            <a:endParaRPr/>
          </a:p>
        </p:txBody>
      </p:sp>
    </p:spTree>
    <p:extLst>
      <p:ext uri="{BB962C8B-B14F-4D97-AF65-F5344CB8AC3E}">
        <p14:creationId xmlns:p14="http://schemas.microsoft.com/office/powerpoint/2010/main" val="5544021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DEE49D-7F28-416C-91D2-3F0E50A01EE9}"/>
              </a:ext>
            </a:extLst>
          </p:cNvPr>
          <p:cNvSpPr>
            <a:spLocks noGrp="1"/>
          </p:cNvSpPr>
          <p:nvPr>
            <p:ph type="title"/>
          </p:nvPr>
        </p:nvSpPr>
        <p:spPr/>
        <p:txBody>
          <a:bodyPr/>
          <a:lstStyle/>
          <a:p>
            <a:r>
              <a:rPr lang="en-US" dirty="0"/>
              <a:t>Forrester’s Zero Trust Extended Model (ZTX)</a:t>
            </a:r>
          </a:p>
        </p:txBody>
      </p:sp>
      <p:pic>
        <p:nvPicPr>
          <p:cNvPr id="7" name="Picture 6">
            <a:extLst>
              <a:ext uri="{FF2B5EF4-FFF2-40B4-BE49-F238E27FC236}">
                <a16:creationId xmlns:a16="http://schemas.microsoft.com/office/drawing/2014/main" id="{45C1E39C-4CC0-4A98-9FBE-EA0FA394CF54}"/>
              </a:ext>
            </a:extLst>
          </p:cNvPr>
          <p:cNvPicPr>
            <a:picLocks noChangeAspect="1"/>
          </p:cNvPicPr>
          <p:nvPr/>
        </p:nvPicPr>
        <p:blipFill>
          <a:blip r:embed="rId3"/>
          <a:stretch>
            <a:fillRect/>
          </a:stretch>
        </p:blipFill>
        <p:spPr>
          <a:xfrm>
            <a:off x="4178427" y="921960"/>
            <a:ext cx="3591986" cy="3772046"/>
          </a:xfrm>
          <a:prstGeom prst="rect">
            <a:avLst/>
          </a:prstGeom>
        </p:spPr>
      </p:pic>
      <p:sp>
        <p:nvSpPr>
          <p:cNvPr id="8" name="TextBox 7">
            <a:extLst>
              <a:ext uri="{FF2B5EF4-FFF2-40B4-BE49-F238E27FC236}">
                <a16:creationId xmlns:a16="http://schemas.microsoft.com/office/drawing/2014/main" id="{9953D716-E184-4244-BF77-AD059ED8F9FE}"/>
              </a:ext>
            </a:extLst>
          </p:cNvPr>
          <p:cNvSpPr txBox="1"/>
          <p:nvPr/>
        </p:nvSpPr>
        <p:spPr>
          <a:xfrm>
            <a:off x="1551398" y="4795691"/>
            <a:ext cx="6041204" cy="19264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750" dirty="0">
                <a:solidFill>
                  <a:srgbClr val="575757"/>
                </a:solidFill>
              </a:rPr>
              <a:t>Forrester Zero Trust </a:t>
            </a:r>
            <a:r>
              <a:rPr lang="en-US" sz="750" dirty="0" err="1">
                <a:solidFill>
                  <a:srgbClr val="575757"/>
                </a:solidFill>
              </a:rPr>
              <a:t>eXtended</a:t>
            </a:r>
            <a:r>
              <a:rPr lang="en-US" sz="750" dirty="0">
                <a:solidFill>
                  <a:srgbClr val="575757"/>
                </a:solidFill>
              </a:rPr>
              <a:t> Model (Source: A Practical Guide to a Zero Trust Implementation, Forrester Research, Inc., March 2021)</a:t>
            </a:r>
          </a:p>
        </p:txBody>
      </p:sp>
      <p:sp>
        <p:nvSpPr>
          <p:cNvPr id="4" name="Rectangle 3">
            <a:extLst>
              <a:ext uri="{FF2B5EF4-FFF2-40B4-BE49-F238E27FC236}">
                <a16:creationId xmlns:a16="http://schemas.microsoft.com/office/drawing/2014/main" id="{56F2B15F-1D82-42D8-8242-72015EF5BD71}"/>
              </a:ext>
            </a:extLst>
          </p:cNvPr>
          <p:cNvSpPr/>
          <p:nvPr/>
        </p:nvSpPr>
        <p:spPr>
          <a:xfrm>
            <a:off x="4939301" y="1541126"/>
            <a:ext cx="1972638" cy="485451"/>
          </a:xfrm>
          <a:prstGeom prst="rect">
            <a:avLst/>
          </a:prstGeom>
          <a:noFill/>
          <a:ln w="57150" cap="rnd" cmpd="sng" algn="ctr">
            <a:solidFill>
              <a:schemeClr val="accent2">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9" name="Shape 85">
            <a:extLst>
              <a:ext uri="{FF2B5EF4-FFF2-40B4-BE49-F238E27FC236}">
                <a16:creationId xmlns:a16="http://schemas.microsoft.com/office/drawing/2014/main" id="{EE5DEA89-64E6-4692-86DC-30142AA8D00B}"/>
              </a:ext>
            </a:extLst>
          </p:cNvPr>
          <p:cNvSpPr txBox="1">
            <a:spLocks/>
          </p:cNvSpPr>
          <p:nvPr/>
        </p:nvSpPr>
        <p:spPr>
          <a:xfrm>
            <a:off x="318499" y="1890578"/>
            <a:ext cx="3703834" cy="1969937"/>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marL="289751" lvl="1" indent="-214313">
              <a:lnSpc>
                <a:spcPct val="100000"/>
              </a:lnSpc>
              <a:spcAft>
                <a:spcPts val="450"/>
              </a:spcAft>
              <a:buClrTx/>
              <a:buSzPct val="100000"/>
              <a:defRPr sz="1800"/>
            </a:pPr>
            <a:r>
              <a:rPr lang="en-US" sz="1350" dirty="0"/>
              <a:t>Zero Trust is intended to be inherently dynamic and able to adapt quickly</a:t>
            </a:r>
          </a:p>
          <a:p>
            <a:pPr marL="289751" lvl="1" indent="-214313">
              <a:lnSpc>
                <a:spcPct val="100000"/>
              </a:lnSpc>
              <a:spcAft>
                <a:spcPts val="450"/>
              </a:spcAft>
              <a:buClrTx/>
              <a:buSzPct val="100000"/>
              <a:defRPr sz="1800"/>
            </a:pPr>
            <a:r>
              <a:rPr lang="en-US" sz="1350" dirty="0"/>
              <a:t>Automating manual processes is critical to ability to react quickly to security exposure</a:t>
            </a:r>
          </a:p>
          <a:p>
            <a:pPr marL="289751" lvl="1" indent="-214313">
              <a:lnSpc>
                <a:spcPct val="100000"/>
              </a:lnSpc>
              <a:spcAft>
                <a:spcPts val="450"/>
              </a:spcAft>
              <a:buClrTx/>
              <a:buSzPct val="100000"/>
              <a:defRPr sz="1800"/>
            </a:pPr>
            <a:r>
              <a:rPr lang="en-US" sz="1350" dirty="0"/>
              <a:t>Can include more sophisticated assessments that automatically account for &amp; adjust to changing attributes &amp; context</a:t>
            </a:r>
          </a:p>
          <a:p>
            <a:pPr marL="686795" indent="-214313">
              <a:buClrTx/>
              <a:buSzPct val="100000"/>
              <a:defRPr sz="1800"/>
            </a:pPr>
            <a:endParaRPr lang="en-US" sz="1350" dirty="0"/>
          </a:p>
        </p:txBody>
      </p:sp>
      <p:sp>
        <p:nvSpPr>
          <p:cNvPr id="10" name="Title 2">
            <a:extLst>
              <a:ext uri="{FF2B5EF4-FFF2-40B4-BE49-F238E27FC236}">
                <a16:creationId xmlns:a16="http://schemas.microsoft.com/office/drawing/2014/main" id="{44D6395E-3F22-48BB-8BB0-24912E35625D}"/>
              </a:ext>
            </a:extLst>
          </p:cNvPr>
          <p:cNvSpPr txBox="1">
            <a:spLocks/>
          </p:cNvSpPr>
          <p:nvPr/>
        </p:nvSpPr>
        <p:spPr>
          <a:xfrm>
            <a:off x="318499" y="1628360"/>
            <a:ext cx="2447818" cy="207749"/>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mj-lt"/>
                <a:ea typeface="+mj-ea"/>
                <a:cs typeface="+mj-cs"/>
                <a:sym typeface="Trebuchet MS" panose="020B0603020202020204" pitchFamily="34" charset="0"/>
              </a:defRPr>
            </a:lvl1pPr>
          </a:lstStyle>
          <a:p>
            <a:pPr algn="ctr">
              <a:buClrTx/>
              <a:buFontTx/>
            </a:pPr>
            <a:r>
              <a:rPr lang="en-US" sz="1500" dirty="0"/>
              <a:t>Automation &amp; Orchestration </a:t>
            </a:r>
          </a:p>
        </p:txBody>
      </p:sp>
      <p:sp>
        <p:nvSpPr>
          <p:cNvPr id="11" name="Title 2">
            <a:extLst>
              <a:ext uri="{FF2B5EF4-FFF2-40B4-BE49-F238E27FC236}">
                <a16:creationId xmlns:a16="http://schemas.microsoft.com/office/drawing/2014/main" id="{CB750777-EAA2-4CDA-9E65-FB65A6F4B458}"/>
              </a:ext>
            </a:extLst>
          </p:cNvPr>
          <p:cNvSpPr txBox="1">
            <a:spLocks/>
          </p:cNvSpPr>
          <p:nvPr/>
        </p:nvSpPr>
        <p:spPr>
          <a:xfrm>
            <a:off x="489599" y="3821460"/>
            <a:ext cx="3361632" cy="872547"/>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mj-lt"/>
                <a:ea typeface="+mj-ea"/>
                <a:cs typeface="+mj-cs"/>
                <a:sym typeface="Trebuchet MS" panose="020B0603020202020204" pitchFamily="34" charset="0"/>
              </a:defRPr>
            </a:lvl1pPr>
          </a:lstStyle>
          <a:p>
            <a:pPr algn="ctr">
              <a:buClrTx/>
              <a:buFontTx/>
            </a:pPr>
            <a:r>
              <a:rPr lang="en-US" sz="2100" dirty="0"/>
              <a:t>Security Exposure Needs to be Identified &amp; Remediated As Quickly As Possible</a:t>
            </a:r>
          </a:p>
        </p:txBody>
      </p:sp>
      <p:sp>
        <p:nvSpPr>
          <p:cNvPr id="5" name="Google Shape;378;p51">
            <a:extLst>
              <a:ext uri="{FF2B5EF4-FFF2-40B4-BE49-F238E27FC236}">
                <a16:creationId xmlns:a16="http://schemas.microsoft.com/office/drawing/2014/main" id="{D5138BFD-49F6-8D77-A65D-7BC05ABE3B43}"/>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87</a:t>
            </a:fld>
            <a:endParaRPr/>
          </a:p>
        </p:txBody>
      </p:sp>
    </p:spTree>
    <p:extLst>
      <p:ext uri="{BB962C8B-B14F-4D97-AF65-F5344CB8AC3E}">
        <p14:creationId xmlns:p14="http://schemas.microsoft.com/office/powerpoint/2010/main" val="13543641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010E30-0214-45DE-81C0-B74D70E48867}"/>
              </a:ext>
            </a:extLst>
          </p:cNvPr>
          <p:cNvSpPr>
            <a:spLocks noGrp="1"/>
          </p:cNvSpPr>
          <p:nvPr>
            <p:ph type="title"/>
          </p:nvPr>
        </p:nvSpPr>
        <p:spPr/>
        <p:txBody>
          <a:bodyPr/>
          <a:lstStyle/>
          <a:p>
            <a:r>
              <a:rPr lang="en-US" dirty="0"/>
              <a:t>What Problem(s) Are We Trying to Solve?</a:t>
            </a:r>
          </a:p>
        </p:txBody>
      </p:sp>
      <p:sp>
        <p:nvSpPr>
          <p:cNvPr id="4" name="Shape 85">
            <a:extLst>
              <a:ext uri="{FF2B5EF4-FFF2-40B4-BE49-F238E27FC236}">
                <a16:creationId xmlns:a16="http://schemas.microsoft.com/office/drawing/2014/main" id="{DE87441D-E9DE-4CC4-B840-D6DCD799D353}"/>
              </a:ext>
            </a:extLst>
          </p:cNvPr>
          <p:cNvSpPr txBox="1">
            <a:spLocks/>
          </p:cNvSpPr>
          <p:nvPr/>
        </p:nvSpPr>
        <p:spPr>
          <a:xfrm>
            <a:off x="4572000" y="1431031"/>
            <a:ext cx="3703834" cy="2281439"/>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marL="289751" lvl="1" indent="-214313">
              <a:lnSpc>
                <a:spcPct val="100000"/>
              </a:lnSpc>
              <a:spcAft>
                <a:spcPts val="450"/>
              </a:spcAft>
              <a:buClrTx/>
              <a:buSzPct val="100000"/>
              <a:defRPr sz="1800"/>
            </a:pPr>
            <a:r>
              <a:rPr lang="en-US" sz="1350" dirty="0"/>
              <a:t>Traditional perimeter-centric model has proved insufficient at securing our enterprise</a:t>
            </a:r>
          </a:p>
          <a:p>
            <a:pPr marL="289751" lvl="1" indent="-214313">
              <a:lnSpc>
                <a:spcPct val="100000"/>
              </a:lnSpc>
              <a:spcAft>
                <a:spcPts val="450"/>
              </a:spcAft>
              <a:buClrTx/>
              <a:buSzPct val="100000"/>
              <a:defRPr sz="1800"/>
            </a:pPr>
            <a:r>
              <a:rPr lang="en-US" sz="1350" dirty="0"/>
              <a:t>Requires downstream components to make potentially damaging assumptions about valid access</a:t>
            </a:r>
          </a:p>
          <a:p>
            <a:pPr marL="289751" lvl="1" indent="-214313">
              <a:lnSpc>
                <a:spcPct val="100000"/>
              </a:lnSpc>
              <a:spcAft>
                <a:spcPts val="450"/>
              </a:spcAft>
              <a:buClrTx/>
              <a:buSzPct val="100000"/>
              <a:defRPr sz="1800"/>
            </a:pPr>
            <a:r>
              <a:rPr lang="en-US" sz="1350" dirty="0"/>
              <a:t>Does not account for dynamic nature of networking &amp; systems integration</a:t>
            </a:r>
          </a:p>
          <a:p>
            <a:pPr marL="289751" lvl="1" indent="-214313">
              <a:lnSpc>
                <a:spcPct val="100000"/>
              </a:lnSpc>
              <a:spcAft>
                <a:spcPts val="450"/>
              </a:spcAft>
              <a:buClrTx/>
              <a:buSzPct val="100000"/>
              <a:defRPr sz="1800"/>
            </a:pPr>
            <a:r>
              <a:rPr lang="en-US" sz="1350" dirty="0"/>
              <a:t>Need an approach that can bring value today and evolve over time</a:t>
            </a:r>
          </a:p>
          <a:p>
            <a:pPr marL="686795" indent="-214313">
              <a:buClrTx/>
              <a:buSzPct val="100000"/>
              <a:defRPr sz="1800"/>
            </a:pPr>
            <a:endParaRPr lang="en-US" sz="1350" dirty="0"/>
          </a:p>
        </p:txBody>
      </p:sp>
      <p:sp>
        <p:nvSpPr>
          <p:cNvPr id="5" name="Title 2">
            <a:extLst>
              <a:ext uri="{FF2B5EF4-FFF2-40B4-BE49-F238E27FC236}">
                <a16:creationId xmlns:a16="http://schemas.microsoft.com/office/drawing/2014/main" id="{84252FCB-C4FD-4764-B212-9CD66A643022}"/>
              </a:ext>
            </a:extLst>
          </p:cNvPr>
          <p:cNvSpPr txBox="1">
            <a:spLocks/>
          </p:cNvSpPr>
          <p:nvPr/>
        </p:nvSpPr>
        <p:spPr>
          <a:xfrm>
            <a:off x="4146460" y="3886787"/>
            <a:ext cx="4554914" cy="872547"/>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mj-lt"/>
                <a:ea typeface="+mj-ea"/>
                <a:cs typeface="+mj-cs"/>
                <a:sym typeface="Trebuchet MS" panose="020B0603020202020204" pitchFamily="34" charset="0"/>
              </a:defRPr>
            </a:lvl1pPr>
          </a:lstStyle>
          <a:p>
            <a:pPr algn="ctr">
              <a:buClrTx/>
              <a:buFontTx/>
            </a:pPr>
            <a:r>
              <a:rPr lang="en-US" sz="2100" dirty="0"/>
              <a:t>Increasing complexity at the network layer, unchecked implicit trust, and “any device anywhere” all breed risk</a:t>
            </a:r>
          </a:p>
        </p:txBody>
      </p:sp>
      <p:sp>
        <p:nvSpPr>
          <p:cNvPr id="2" name="Google Shape;378;p51">
            <a:extLst>
              <a:ext uri="{FF2B5EF4-FFF2-40B4-BE49-F238E27FC236}">
                <a16:creationId xmlns:a16="http://schemas.microsoft.com/office/drawing/2014/main" id="{A2D0B5F3-D98A-0FA2-4AF5-EFA5F9869EAB}"/>
              </a:ext>
            </a:extLst>
          </p:cNvPr>
          <p:cNvSpPr txBox="1">
            <a:spLocks/>
          </p:cNvSpPr>
          <p:nvPr/>
        </p:nvSpPr>
        <p:spPr>
          <a:xfrm>
            <a:off x="8556784" y="4749851"/>
            <a:ext cx="548700" cy="393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88</a:t>
            </a:fld>
            <a:endParaRPr lang="en"/>
          </a:p>
        </p:txBody>
      </p:sp>
    </p:spTree>
    <p:extLst>
      <p:ext uri="{BB962C8B-B14F-4D97-AF65-F5344CB8AC3E}">
        <p14:creationId xmlns:p14="http://schemas.microsoft.com/office/powerpoint/2010/main" val="4213852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A747DF-4C6F-4314-8591-BA8AD6ECFCAE}"/>
              </a:ext>
            </a:extLst>
          </p:cNvPr>
          <p:cNvSpPr>
            <a:spLocks noGrp="1"/>
          </p:cNvSpPr>
          <p:nvPr>
            <p:ph type="title"/>
          </p:nvPr>
        </p:nvSpPr>
        <p:spPr/>
        <p:txBody>
          <a:bodyPr/>
          <a:lstStyle/>
          <a:p>
            <a:r>
              <a:rPr lang="en-US" dirty="0"/>
              <a:t>Some Key Zero Trust Principles to Consider</a:t>
            </a:r>
          </a:p>
        </p:txBody>
      </p:sp>
      <p:sp>
        <p:nvSpPr>
          <p:cNvPr id="4" name="Title 2">
            <a:extLst>
              <a:ext uri="{FF2B5EF4-FFF2-40B4-BE49-F238E27FC236}">
                <a16:creationId xmlns:a16="http://schemas.microsoft.com/office/drawing/2014/main" id="{7DD576D2-7203-4EA9-905C-77430DD0930D}"/>
              </a:ext>
            </a:extLst>
          </p:cNvPr>
          <p:cNvSpPr txBox="1">
            <a:spLocks/>
          </p:cNvSpPr>
          <p:nvPr/>
        </p:nvSpPr>
        <p:spPr>
          <a:xfrm>
            <a:off x="916865" y="1689037"/>
            <a:ext cx="7646970" cy="1495794"/>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mj-lt"/>
                <a:ea typeface="+mj-ea"/>
                <a:cs typeface="+mj-cs"/>
                <a:sym typeface="Trebuchet MS" panose="020B0603020202020204" pitchFamily="34" charset="0"/>
              </a:defRPr>
            </a:lvl1pPr>
          </a:lstStyle>
          <a:p>
            <a:pPr marL="342900" indent="-342900">
              <a:buClr>
                <a:schemeClr val="tx2"/>
              </a:buClr>
              <a:buFont typeface="Wingdings" panose="05000000000000000000" pitchFamily="2" charset="2"/>
              <a:buChar char="Ø"/>
            </a:pPr>
            <a:r>
              <a:rPr lang="en-US" sz="1800" dirty="0">
                <a:solidFill>
                  <a:schemeClr val="tx1"/>
                </a:solidFill>
              </a:rPr>
              <a:t>All resources require secure access without regard for location</a:t>
            </a:r>
          </a:p>
          <a:p>
            <a:pPr marL="342900" indent="-342900">
              <a:buClr>
                <a:schemeClr val="tx2"/>
              </a:buClr>
              <a:buFont typeface="Wingdings" panose="05000000000000000000" pitchFamily="2" charset="2"/>
              <a:buChar char="Ø"/>
            </a:pPr>
            <a:r>
              <a:rPr lang="en-US" sz="1800" dirty="0">
                <a:solidFill>
                  <a:schemeClr val="tx1"/>
                </a:solidFill>
              </a:rPr>
              <a:t>Strategy should be one of least privilege with strict enforcement</a:t>
            </a:r>
          </a:p>
          <a:p>
            <a:pPr marL="342900" indent="-342900">
              <a:buClr>
                <a:schemeClr val="tx2"/>
              </a:buClr>
              <a:buFont typeface="Wingdings" panose="05000000000000000000" pitchFamily="2" charset="2"/>
              <a:buChar char="Ø"/>
            </a:pPr>
            <a:r>
              <a:rPr lang="en-US" sz="1800" dirty="0">
                <a:solidFill>
                  <a:schemeClr val="tx1"/>
                </a:solidFill>
              </a:rPr>
              <a:t>Inspect / log all traffic – every connection is a potential payload</a:t>
            </a:r>
          </a:p>
          <a:p>
            <a:pPr marL="342900" indent="-342900">
              <a:buClr>
                <a:schemeClr val="tx2"/>
              </a:buClr>
              <a:buFont typeface="Wingdings" panose="05000000000000000000" pitchFamily="2" charset="2"/>
              <a:buChar char="Ø"/>
            </a:pPr>
            <a:r>
              <a:rPr lang="en-US" sz="1800" dirty="0">
                <a:solidFill>
                  <a:schemeClr val="tx1"/>
                </a:solidFill>
              </a:rPr>
              <a:t>Favor components that support APIs for programmatic data exchange</a:t>
            </a:r>
          </a:p>
          <a:p>
            <a:pPr marL="342900" indent="-342900">
              <a:buClr>
                <a:schemeClr val="tx2"/>
              </a:buClr>
              <a:buFont typeface="Wingdings" panose="05000000000000000000" pitchFamily="2" charset="2"/>
              <a:buChar char="Ø"/>
            </a:pPr>
            <a:r>
              <a:rPr lang="en-US" sz="1800" dirty="0">
                <a:solidFill>
                  <a:schemeClr val="tx1"/>
                </a:solidFill>
              </a:rPr>
              <a:t>Use context, attributes, and events to automate security actions\</a:t>
            </a:r>
          </a:p>
          <a:p>
            <a:pPr marL="342900" indent="-342900">
              <a:buClr>
                <a:schemeClr val="tx2"/>
              </a:buClr>
              <a:buFont typeface="Wingdings" panose="05000000000000000000" pitchFamily="2" charset="2"/>
              <a:buChar char="Ø"/>
            </a:pPr>
            <a:r>
              <a:rPr lang="en-US" sz="1800" dirty="0">
                <a:solidFill>
                  <a:schemeClr val="tx1"/>
                </a:solidFill>
              </a:rPr>
              <a:t>Target both tactical and strategic value – business-driven</a:t>
            </a:r>
          </a:p>
        </p:txBody>
      </p:sp>
      <p:sp>
        <p:nvSpPr>
          <p:cNvPr id="5" name="Google Shape;378;p51">
            <a:extLst>
              <a:ext uri="{FF2B5EF4-FFF2-40B4-BE49-F238E27FC236}">
                <a16:creationId xmlns:a16="http://schemas.microsoft.com/office/drawing/2014/main" id="{66B42F4F-B447-FF1B-FCAD-4473AB0BE56C}"/>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89</a:t>
            </a:fld>
            <a:endParaRPr/>
          </a:p>
        </p:txBody>
      </p:sp>
    </p:spTree>
    <p:extLst>
      <p:ext uri="{BB962C8B-B14F-4D97-AF65-F5344CB8AC3E}">
        <p14:creationId xmlns:p14="http://schemas.microsoft.com/office/powerpoint/2010/main" val="2382188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So, Why Is That a Problem?</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rgbClr val="404040"/>
              </a:buClr>
              <a:buSzPts val="1500"/>
              <a:buChar char="●"/>
            </a:pPr>
            <a:r>
              <a:rPr lang="en-US" sz="1500" dirty="0">
                <a:solidFill>
                  <a:srgbClr val="404040"/>
                </a:solidFill>
              </a:rPr>
              <a:t>Issues found late in the development workflow are more expensive to fix</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Tests requiring complex coordination and setup are brittle</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Without automation, testing takes more time and is more costly</a:t>
            </a:r>
          </a:p>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Testing can be hard to “retrofit” into a design not built for it</a:t>
            </a:r>
            <a:endParaRPr sz="1500" dirty="0">
              <a:solidFill>
                <a:srgbClr val="404040"/>
              </a:solidFill>
            </a:endParaRP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88429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allAtOnce"/>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3DDC7-78AD-46BA-B834-170F13635D31}"/>
              </a:ext>
            </a:extLst>
          </p:cNvPr>
          <p:cNvSpPr>
            <a:spLocks noGrp="1"/>
          </p:cNvSpPr>
          <p:nvPr>
            <p:ph type="title"/>
          </p:nvPr>
        </p:nvSpPr>
        <p:spPr/>
        <p:txBody>
          <a:bodyPr/>
          <a:lstStyle/>
          <a:p>
            <a:r>
              <a:rPr lang="en-US" dirty="0"/>
              <a:t>Zero Trust Architecture</a:t>
            </a:r>
          </a:p>
        </p:txBody>
      </p:sp>
      <p:sp>
        <p:nvSpPr>
          <p:cNvPr id="3" name="Oval 2">
            <a:extLst>
              <a:ext uri="{FF2B5EF4-FFF2-40B4-BE49-F238E27FC236}">
                <a16:creationId xmlns:a16="http://schemas.microsoft.com/office/drawing/2014/main" id="{3CF25E17-B591-429D-A2D5-C7DD6427F14B}"/>
              </a:ext>
            </a:extLst>
          </p:cNvPr>
          <p:cNvSpPr/>
          <p:nvPr/>
        </p:nvSpPr>
        <p:spPr>
          <a:xfrm>
            <a:off x="364623" y="1533415"/>
            <a:ext cx="2471046" cy="2350214"/>
          </a:xfrm>
          <a:prstGeom prst="ellipse">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dirty="0">
                <a:solidFill>
                  <a:srgbClr val="FFFFFF"/>
                </a:solidFill>
              </a:rPr>
              <a:t>Context</a:t>
            </a:r>
          </a:p>
        </p:txBody>
      </p:sp>
      <p:sp>
        <p:nvSpPr>
          <p:cNvPr id="4" name="TextBox 3">
            <a:extLst>
              <a:ext uri="{FF2B5EF4-FFF2-40B4-BE49-F238E27FC236}">
                <a16:creationId xmlns:a16="http://schemas.microsoft.com/office/drawing/2014/main" id="{BD50F7D6-5232-4F54-BA6A-4FDAE81364D4}"/>
              </a:ext>
            </a:extLst>
          </p:cNvPr>
          <p:cNvSpPr txBox="1"/>
          <p:nvPr/>
        </p:nvSpPr>
        <p:spPr>
          <a:xfrm>
            <a:off x="748676" y="3884005"/>
            <a:ext cx="1702941" cy="34675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80" tIns="34290" rIns="68580" bIns="34290" numCol="1" spcCol="0" rtlCol="0" fromWordArt="0" anchor="ctr" anchorCtr="0" forceAA="0" compatLnSpc="1">
            <a:prstTxWarp prst="textNoShape">
              <a:avLst/>
            </a:prstTxWarp>
            <a:noAutofit/>
          </a:bodyPr>
          <a:lstStyle/>
          <a:p>
            <a:pPr algn="ctr"/>
            <a:r>
              <a:rPr lang="en-US" sz="1350" dirty="0">
                <a:solidFill>
                  <a:schemeClr val="tx1"/>
                </a:solidFill>
              </a:rPr>
              <a:t>Identity &amp; Attributes</a:t>
            </a:r>
          </a:p>
        </p:txBody>
      </p:sp>
      <p:sp>
        <p:nvSpPr>
          <p:cNvPr id="6" name="Oval 5">
            <a:extLst>
              <a:ext uri="{FF2B5EF4-FFF2-40B4-BE49-F238E27FC236}">
                <a16:creationId xmlns:a16="http://schemas.microsoft.com/office/drawing/2014/main" id="{F26296D3-39E9-482E-B2DD-72D03B57DD0C}"/>
              </a:ext>
            </a:extLst>
          </p:cNvPr>
          <p:cNvSpPr/>
          <p:nvPr/>
        </p:nvSpPr>
        <p:spPr>
          <a:xfrm>
            <a:off x="3330002" y="1533415"/>
            <a:ext cx="2471046" cy="2350214"/>
          </a:xfrm>
          <a:prstGeom prst="ellipse">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dirty="0">
                <a:solidFill>
                  <a:srgbClr val="FFFFFF"/>
                </a:solidFill>
              </a:rPr>
              <a:t>Ongoing Risk Assessment</a:t>
            </a:r>
          </a:p>
        </p:txBody>
      </p:sp>
      <p:sp>
        <p:nvSpPr>
          <p:cNvPr id="7" name="TextBox 6">
            <a:extLst>
              <a:ext uri="{FF2B5EF4-FFF2-40B4-BE49-F238E27FC236}">
                <a16:creationId xmlns:a16="http://schemas.microsoft.com/office/drawing/2014/main" id="{1EFBFE81-C8CB-49B5-BD23-D4403C507A22}"/>
              </a:ext>
            </a:extLst>
          </p:cNvPr>
          <p:cNvSpPr txBox="1"/>
          <p:nvPr/>
        </p:nvSpPr>
        <p:spPr>
          <a:xfrm>
            <a:off x="3466888" y="3861795"/>
            <a:ext cx="2197274" cy="34675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80" tIns="34290" rIns="68580" bIns="34290" numCol="1" spcCol="0" rtlCol="0" fromWordArt="0" anchor="ctr" anchorCtr="0" forceAA="0" compatLnSpc="1">
            <a:prstTxWarp prst="textNoShape">
              <a:avLst/>
            </a:prstTxWarp>
            <a:noAutofit/>
          </a:bodyPr>
          <a:lstStyle/>
          <a:p>
            <a:pPr algn="ctr"/>
            <a:r>
              <a:rPr lang="en-US" sz="1350" dirty="0">
                <a:solidFill>
                  <a:schemeClr val="tx1"/>
                </a:solidFill>
              </a:rPr>
              <a:t>Multiple &amp; Repeated Checks</a:t>
            </a:r>
          </a:p>
        </p:txBody>
      </p:sp>
      <p:sp>
        <p:nvSpPr>
          <p:cNvPr id="8" name="Oval 7">
            <a:extLst>
              <a:ext uri="{FF2B5EF4-FFF2-40B4-BE49-F238E27FC236}">
                <a16:creationId xmlns:a16="http://schemas.microsoft.com/office/drawing/2014/main" id="{5DF0B74D-B361-4958-9D4C-0276B2E6D43E}"/>
              </a:ext>
            </a:extLst>
          </p:cNvPr>
          <p:cNvSpPr/>
          <p:nvPr/>
        </p:nvSpPr>
        <p:spPr>
          <a:xfrm>
            <a:off x="6295380" y="1533415"/>
            <a:ext cx="2471046" cy="2350214"/>
          </a:xfrm>
          <a:prstGeom prst="ellipse">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dirty="0">
                <a:solidFill>
                  <a:srgbClr val="FFFFFF"/>
                </a:solidFill>
              </a:rPr>
              <a:t>Automation</a:t>
            </a:r>
          </a:p>
        </p:txBody>
      </p:sp>
      <p:sp>
        <p:nvSpPr>
          <p:cNvPr id="9" name="TextBox 8">
            <a:extLst>
              <a:ext uri="{FF2B5EF4-FFF2-40B4-BE49-F238E27FC236}">
                <a16:creationId xmlns:a16="http://schemas.microsoft.com/office/drawing/2014/main" id="{1E1C0FB4-6A27-42C5-82CA-EFFF8F1533A4}"/>
              </a:ext>
            </a:extLst>
          </p:cNvPr>
          <p:cNvSpPr txBox="1"/>
          <p:nvPr/>
        </p:nvSpPr>
        <p:spPr>
          <a:xfrm>
            <a:off x="6432266" y="3884005"/>
            <a:ext cx="2197274" cy="34675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80" tIns="34290" rIns="68580" bIns="34290" numCol="1" spcCol="0" rtlCol="0" fromWordArt="0" anchor="ctr" anchorCtr="0" forceAA="0" compatLnSpc="1">
            <a:prstTxWarp prst="textNoShape">
              <a:avLst/>
            </a:prstTxWarp>
            <a:noAutofit/>
          </a:bodyPr>
          <a:lstStyle/>
          <a:p>
            <a:pPr algn="ctr"/>
            <a:r>
              <a:rPr lang="en-US" sz="1350" dirty="0">
                <a:solidFill>
                  <a:schemeClr val="tx1"/>
                </a:solidFill>
              </a:rPr>
              <a:t>Quickly at Volume &amp; Scale</a:t>
            </a:r>
          </a:p>
        </p:txBody>
      </p:sp>
      <p:sp>
        <p:nvSpPr>
          <p:cNvPr id="11" name="Plus Sign 10">
            <a:extLst>
              <a:ext uri="{FF2B5EF4-FFF2-40B4-BE49-F238E27FC236}">
                <a16:creationId xmlns:a16="http://schemas.microsoft.com/office/drawing/2014/main" id="{44E78418-55ED-4AF8-8740-2810EDDDEBBB}"/>
              </a:ext>
            </a:extLst>
          </p:cNvPr>
          <p:cNvSpPr/>
          <p:nvPr/>
        </p:nvSpPr>
        <p:spPr>
          <a:xfrm>
            <a:off x="2825660" y="2451347"/>
            <a:ext cx="514350" cy="514350"/>
          </a:xfrm>
          <a:prstGeom prst="mathPlus">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2" name="Plus Sign 11">
            <a:extLst>
              <a:ext uri="{FF2B5EF4-FFF2-40B4-BE49-F238E27FC236}">
                <a16:creationId xmlns:a16="http://schemas.microsoft.com/office/drawing/2014/main" id="{F2033CB5-5460-45D0-8A1B-EB063841008A}"/>
              </a:ext>
            </a:extLst>
          </p:cNvPr>
          <p:cNvSpPr/>
          <p:nvPr/>
        </p:nvSpPr>
        <p:spPr>
          <a:xfrm>
            <a:off x="5781030" y="2451347"/>
            <a:ext cx="514350" cy="514350"/>
          </a:xfrm>
          <a:prstGeom prst="mathPlus">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0" name="Google Shape;378;p51">
            <a:extLst>
              <a:ext uri="{FF2B5EF4-FFF2-40B4-BE49-F238E27FC236}">
                <a16:creationId xmlns:a16="http://schemas.microsoft.com/office/drawing/2014/main" id="{B7894211-6989-B3CE-EF53-1FDFB0E692D3}"/>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90</a:t>
            </a:fld>
            <a:endParaRPr/>
          </a:p>
        </p:txBody>
      </p:sp>
    </p:spTree>
    <p:extLst>
      <p:ext uri="{BB962C8B-B14F-4D97-AF65-F5344CB8AC3E}">
        <p14:creationId xmlns:p14="http://schemas.microsoft.com/office/powerpoint/2010/main" val="348360434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035538-7118-4F60-A04F-F98E64144AFB}"/>
              </a:ext>
            </a:extLst>
          </p:cNvPr>
          <p:cNvSpPr>
            <a:spLocks noGrp="1"/>
          </p:cNvSpPr>
          <p:nvPr>
            <p:ph type="title"/>
          </p:nvPr>
        </p:nvSpPr>
        <p:spPr>
          <a:xfrm>
            <a:off x="472501" y="1195508"/>
            <a:ext cx="3046676" cy="2752484"/>
          </a:xfrm>
        </p:spPr>
        <p:txBody>
          <a:bodyPr/>
          <a:lstStyle/>
          <a:p>
            <a:r>
              <a:rPr lang="en-US" dirty="0"/>
              <a:t>Security as a Software Architect &amp; Software Developer Responsibility</a:t>
            </a:r>
          </a:p>
        </p:txBody>
      </p:sp>
      <p:sp>
        <p:nvSpPr>
          <p:cNvPr id="4" name="Shape 85">
            <a:extLst>
              <a:ext uri="{FF2B5EF4-FFF2-40B4-BE49-F238E27FC236}">
                <a16:creationId xmlns:a16="http://schemas.microsoft.com/office/drawing/2014/main" id="{DE939D3F-641A-4422-BB4C-B7BF1972366B}"/>
              </a:ext>
            </a:extLst>
          </p:cNvPr>
          <p:cNvSpPr txBox="1">
            <a:spLocks/>
          </p:cNvSpPr>
          <p:nvPr/>
        </p:nvSpPr>
        <p:spPr>
          <a:xfrm>
            <a:off x="4572000" y="1607441"/>
            <a:ext cx="3703834" cy="1928619"/>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marL="289751" lvl="1" indent="-214313">
              <a:lnSpc>
                <a:spcPct val="100000"/>
              </a:lnSpc>
              <a:spcAft>
                <a:spcPts val="450"/>
              </a:spcAft>
              <a:buClrTx/>
              <a:buSzPct val="100000"/>
              <a:defRPr sz="1800"/>
            </a:pPr>
            <a:r>
              <a:rPr lang="en-US" sz="1350" dirty="0"/>
              <a:t>DevSecOps seeks to “shift security left”</a:t>
            </a:r>
          </a:p>
          <a:p>
            <a:pPr marL="289751" lvl="1" indent="-214313">
              <a:lnSpc>
                <a:spcPct val="100000"/>
              </a:lnSpc>
              <a:spcAft>
                <a:spcPts val="450"/>
              </a:spcAft>
              <a:buClrTx/>
              <a:buSzPct val="100000"/>
              <a:defRPr sz="1800"/>
            </a:pPr>
            <a:r>
              <a:rPr lang="en-US" sz="1350" dirty="0"/>
              <a:t>The earlier in the SDLC that we identify and fix issues (including security issues), the cheaper</a:t>
            </a:r>
          </a:p>
          <a:p>
            <a:pPr marL="289751" lvl="1" indent="-214313">
              <a:lnSpc>
                <a:spcPct val="100000"/>
              </a:lnSpc>
              <a:spcAft>
                <a:spcPts val="450"/>
              </a:spcAft>
              <a:buClrTx/>
              <a:buSzPct val="100000"/>
              <a:defRPr sz="1800"/>
            </a:pPr>
            <a:r>
              <a:rPr lang="en-US" sz="1350" dirty="0"/>
              <a:t>Security can be complex – requires vigilance from the entire team</a:t>
            </a:r>
          </a:p>
          <a:p>
            <a:pPr marL="289751" lvl="1" indent="-214313">
              <a:lnSpc>
                <a:spcPct val="100000"/>
              </a:lnSpc>
              <a:spcAft>
                <a:spcPts val="450"/>
              </a:spcAft>
              <a:buClrTx/>
              <a:buSzPct val="100000"/>
              <a:defRPr sz="1800"/>
            </a:pPr>
            <a:r>
              <a:rPr lang="en-US" sz="1350" dirty="0"/>
              <a:t>It only takes one “weak link” to endanger the “chain”</a:t>
            </a:r>
          </a:p>
          <a:p>
            <a:pPr marL="686795" indent="-214313">
              <a:buClrTx/>
              <a:buSzPct val="100000"/>
              <a:defRPr sz="1800"/>
            </a:pPr>
            <a:endParaRPr lang="en-US" sz="1350" dirty="0"/>
          </a:p>
        </p:txBody>
      </p:sp>
      <p:sp>
        <p:nvSpPr>
          <p:cNvPr id="2" name="Google Shape;378;p51">
            <a:extLst>
              <a:ext uri="{FF2B5EF4-FFF2-40B4-BE49-F238E27FC236}">
                <a16:creationId xmlns:a16="http://schemas.microsoft.com/office/drawing/2014/main" id="{683211CB-1C50-4F87-D03D-4BAABD636EB6}"/>
              </a:ext>
            </a:extLst>
          </p:cNvPr>
          <p:cNvSpPr txBox="1">
            <a:spLocks/>
          </p:cNvSpPr>
          <p:nvPr/>
        </p:nvSpPr>
        <p:spPr>
          <a:xfrm>
            <a:off x="8556784" y="4749851"/>
            <a:ext cx="548700" cy="393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91</a:t>
            </a:fld>
            <a:endParaRPr lang="en"/>
          </a:p>
        </p:txBody>
      </p:sp>
    </p:spTree>
    <p:extLst>
      <p:ext uri="{BB962C8B-B14F-4D97-AF65-F5344CB8AC3E}">
        <p14:creationId xmlns:p14="http://schemas.microsoft.com/office/powerpoint/2010/main" val="200197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035538-7118-4F60-A04F-F98E64144AFB}"/>
              </a:ext>
            </a:extLst>
          </p:cNvPr>
          <p:cNvSpPr>
            <a:spLocks noGrp="1"/>
          </p:cNvSpPr>
          <p:nvPr>
            <p:ph type="title"/>
          </p:nvPr>
        </p:nvSpPr>
        <p:spPr>
          <a:xfrm>
            <a:off x="472501" y="1195508"/>
            <a:ext cx="3046676" cy="2752484"/>
          </a:xfrm>
        </p:spPr>
        <p:txBody>
          <a:bodyPr/>
          <a:lstStyle/>
          <a:p>
            <a:r>
              <a:rPr lang="en-US" dirty="0"/>
              <a:t>Security as a Software Architect &amp; Software Developer Responsibility</a:t>
            </a:r>
          </a:p>
        </p:txBody>
      </p:sp>
      <p:sp>
        <p:nvSpPr>
          <p:cNvPr id="4" name="Shape 85">
            <a:extLst>
              <a:ext uri="{FF2B5EF4-FFF2-40B4-BE49-F238E27FC236}">
                <a16:creationId xmlns:a16="http://schemas.microsoft.com/office/drawing/2014/main" id="{DE939D3F-641A-4422-BB4C-B7BF1972366B}"/>
              </a:ext>
            </a:extLst>
          </p:cNvPr>
          <p:cNvSpPr txBox="1">
            <a:spLocks/>
          </p:cNvSpPr>
          <p:nvPr/>
        </p:nvSpPr>
        <p:spPr>
          <a:xfrm>
            <a:off x="4572000" y="1302921"/>
            <a:ext cx="3703834" cy="2537659"/>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marL="289751" lvl="1" indent="-214313">
              <a:lnSpc>
                <a:spcPct val="100000"/>
              </a:lnSpc>
              <a:spcAft>
                <a:spcPts val="450"/>
              </a:spcAft>
              <a:buClrTx/>
              <a:buSzPct val="100000"/>
              <a:defRPr sz="1800"/>
            </a:pPr>
            <a:r>
              <a:rPr lang="en-US" sz="1350" dirty="0"/>
              <a:t>Security is not a network component-only concern</a:t>
            </a:r>
          </a:p>
          <a:p>
            <a:pPr marL="289751" lvl="1" indent="-214313">
              <a:lnSpc>
                <a:spcPct val="100000"/>
              </a:lnSpc>
              <a:spcAft>
                <a:spcPts val="450"/>
              </a:spcAft>
              <a:buClrTx/>
              <a:buSzPct val="100000"/>
              <a:defRPr sz="1800"/>
            </a:pPr>
            <a:r>
              <a:rPr lang="en-US" sz="1350" dirty="0"/>
              <a:t>Applications &amp; data are resources that also need strict access controls</a:t>
            </a:r>
          </a:p>
          <a:p>
            <a:pPr marL="289751" lvl="1" indent="-214313">
              <a:lnSpc>
                <a:spcPct val="100000"/>
              </a:lnSpc>
              <a:spcAft>
                <a:spcPts val="450"/>
              </a:spcAft>
              <a:buClrTx/>
              <a:buSzPct val="100000"/>
              <a:defRPr sz="1800"/>
            </a:pPr>
            <a:r>
              <a:rPr lang="en-US" sz="1350" dirty="0"/>
              <a:t>Siloes are ineffective – planning, design, &amp; implementation require coordination as a “vertical slice” across all functions</a:t>
            </a:r>
          </a:p>
          <a:p>
            <a:pPr marL="289751" lvl="1" indent="-214313">
              <a:lnSpc>
                <a:spcPct val="100000"/>
              </a:lnSpc>
              <a:spcAft>
                <a:spcPts val="450"/>
              </a:spcAft>
              <a:buClrTx/>
              <a:buSzPct val="100000"/>
              <a:defRPr sz="1800"/>
            </a:pPr>
            <a:r>
              <a:rPr lang="en-US" sz="1350" dirty="0"/>
              <a:t>Understanding &amp; accounting for the impact of enhanced security controls help facilitate the absorption of any corresponding impacts</a:t>
            </a:r>
          </a:p>
        </p:txBody>
      </p:sp>
      <p:sp>
        <p:nvSpPr>
          <p:cNvPr id="2" name="Google Shape;378;p51">
            <a:extLst>
              <a:ext uri="{FF2B5EF4-FFF2-40B4-BE49-F238E27FC236}">
                <a16:creationId xmlns:a16="http://schemas.microsoft.com/office/drawing/2014/main" id="{00F7E358-5D4F-C6C3-2569-AC75FC5AE3C3}"/>
              </a:ext>
            </a:extLst>
          </p:cNvPr>
          <p:cNvSpPr txBox="1">
            <a:spLocks/>
          </p:cNvSpPr>
          <p:nvPr/>
        </p:nvSpPr>
        <p:spPr>
          <a:xfrm>
            <a:off x="8556784" y="4749851"/>
            <a:ext cx="548700" cy="393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92</a:t>
            </a:fld>
            <a:endParaRPr lang="en"/>
          </a:p>
        </p:txBody>
      </p:sp>
    </p:spTree>
    <p:extLst>
      <p:ext uri="{BB962C8B-B14F-4D97-AF65-F5344CB8AC3E}">
        <p14:creationId xmlns:p14="http://schemas.microsoft.com/office/powerpoint/2010/main" val="11894321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E98A54-BAAC-49B6-9F14-94C32BABC938}"/>
              </a:ext>
            </a:extLst>
          </p:cNvPr>
          <p:cNvSpPr>
            <a:spLocks noGrp="1"/>
          </p:cNvSpPr>
          <p:nvPr>
            <p:ph type="title"/>
          </p:nvPr>
        </p:nvSpPr>
        <p:spPr/>
        <p:txBody>
          <a:bodyPr/>
          <a:lstStyle/>
          <a:p>
            <a:r>
              <a:rPr lang="en-US" dirty="0"/>
              <a:t>Microsoft’s Zero Trust Architecture</a:t>
            </a:r>
          </a:p>
        </p:txBody>
      </p:sp>
      <p:pic>
        <p:nvPicPr>
          <p:cNvPr id="7" name="Picture 6">
            <a:extLst>
              <a:ext uri="{FF2B5EF4-FFF2-40B4-BE49-F238E27FC236}">
                <a16:creationId xmlns:a16="http://schemas.microsoft.com/office/drawing/2014/main" id="{5D14B68D-0F9E-4C50-8CAB-108D1B5B2759}"/>
              </a:ext>
            </a:extLst>
          </p:cNvPr>
          <p:cNvPicPr>
            <a:picLocks noChangeAspect="1"/>
          </p:cNvPicPr>
          <p:nvPr/>
        </p:nvPicPr>
        <p:blipFill>
          <a:blip r:embed="rId2"/>
          <a:stretch>
            <a:fillRect/>
          </a:stretch>
        </p:blipFill>
        <p:spPr>
          <a:xfrm>
            <a:off x="1724045" y="1193565"/>
            <a:ext cx="5695911" cy="3064381"/>
          </a:xfrm>
          <a:prstGeom prst="rect">
            <a:avLst/>
          </a:prstGeom>
        </p:spPr>
      </p:pic>
      <p:sp>
        <p:nvSpPr>
          <p:cNvPr id="8" name="TextBox 7">
            <a:extLst>
              <a:ext uri="{FF2B5EF4-FFF2-40B4-BE49-F238E27FC236}">
                <a16:creationId xmlns:a16="http://schemas.microsoft.com/office/drawing/2014/main" id="{8C092DA1-7D6C-4EAF-9C01-343540432A03}"/>
              </a:ext>
            </a:extLst>
          </p:cNvPr>
          <p:cNvSpPr txBox="1"/>
          <p:nvPr/>
        </p:nvSpPr>
        <p:spPr>
          <a:xfrm>
            <a:off x="2334802" y="4407614"/>
            <a:ext cx="4708133" cy="33904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Source: </a:t>
            </a:r>
            <a:r>
              <a:rPr lang="en-US" sz="1050" dirty="0">
                <a:solidFill>
                  <a:srgbClr val="575757"/>
                </a:solidFill>
                <a:hlinkClick r:id="rId3"/>
              </a:rPr>
              <a:t>https://www.microsoft.com/en-us/insidetrack/implementing-a-zero-trust-security-model-at-microsoft?SilentAuth=1&amp;wa=wsignin1.0</a:t>
            </a:r>
            <a:r>
              <a:rPr lang="en-US" sz="1050" dirty="0">
                <a:solidFill>
                  <a:srgbClr val="575757"/>
                </a:solidFill>
              </a:rPr>
              <a:t> </a:t>
            </a:r>
          </a:p>
        </p:txBody>
      </p:sp>
      <p:sp>
        <p:nvSpPr>
          <p:cNvPr id="4" name="Google Shape;378;p51">
            <a:extLst>
              <a:ext uri="{FF2B5EF4-FFF2-40B4-BE49-F238E27FC236}">
                <a16:creationId xmlns:a16="http://schemas.microsoft.com/office/drawing/2014/main" id="{C7DC20B6-B0B2-46A8-6B88-FC600CE6860D}"/>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93</a:t>
            </a:fld>
            <a:endParaRPr/>
          </a:p>
        </p:txBody>
      </p:sp>
    </p:spTree>
    <p:extLst>
      <p:ext uri="{BB962C8B-B14F-4D97-AF65-F5344CB8AC3E}">
        <p14:creationId xmlns:p14="http://schemas.microsoft.com/office/powerpoint/2010/main" val="16860885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0A6BC-ADC1-4749-8810-91D6D869DA40}"/>
              </a:ext>
            </a:extLst>
          </p:cNvPr>
          <p:cNvSpPr>
            <a:spLocks noGrp="1"/>
          </p:cNvSpPr>
          <p:nvPr>
            <p:ph type="title"/>
          </p:nvPr>
        </p:nvSpPr>
        <p:spPr/>
        <p:txBody>
          <a:bodyPr/>
          <a:lstStyle/>
          <a:p>
            <a:r>
              <a:rPr lang="en-US" dirty="0"/>
              <a:t>Microsoft’s Zero Trust Architecture</a:t>
            </a:r>
          </a:p>
        </p:txBody>
      </p:sp>
      <p:pic>
        <p:nvPicPr>
          <p:cNvPr id="4" name="Picture 3">
            <a:extLst>
              <a:ext uri="{FF2B5EF4-FFF2-40B4-BE49-F238E27FC236}">
                <a16:creationId xmlns:a16="http://schemas.microsoft.com/office/drawing/2014/main" id="{3A8F0338-9671-4605-87D7-9A38D45260CE}"/>
              </a:ext>
            </a:extLst>
          </p:cNvPr>
          <p:cNvPicPr>
            <a:picLocks noChangeAspect="1"/>
          </p:cNvPicPr>
          <p:nvPr/>
        </p:nvPicPr>
        <p:blipFill>
          <a:blip r:embed="rId2"/>
          <a:stretch>
            <a:fillRect/>
          </a:stretch>
        </p:blipFill>
        <p:spPr>
          <a:xfrm>
            <a:off x="1645090" y="1024673"/>
            <a:ext cx="5853821" cy="3446552"/>
          </a:xfrm>
          <a:prstGeom prst="rect">
            <a:avLst/>
          </a:prstGeom>
        </p:spPr>
      </p:pic>
      <p:sp>
        <p:nvSpPr>
          <p:cNvPr id="5" name="TextBox 4">
            <a:extLst>
              <a:ext uri="{FF2B5EF4-FFF2-40B4-BE49-F238E27FC236}">
                <a16:creationId xmlns:a16="http://schemas.microsoft.com/office/drawing/2014/main" id="{6CB26947-C747-46D5-9B6B-495C3AEF18A4}"/>
              </a:ext>
            </a:extLst>
          </p:cNvPr>
          <p:cNvSpPr txBox="1"/>
          <p:nvPr/>
        </p:nvSpPr>
        <p:spPr>
          <a:xfrm>
            <a:off x="2217933" y="4506100"/>
            <a:ext cx="4708133" cy="33904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Source: </a:t>
            </a:r>
            <a:r>
              <a:rPr lang="en-US" sz="1050" dirty="0">
                <a:solidFill>
                  <a:srgbClr val="575757"/>
                </a:solidFill>
                <a:hlinkClick r:id="rId3"/>
              </a:rPr>
              <a:t>https://www.microsoft.com/en-us/insidetrack/implementing-a-zero-trust-security-model-at-microsoft?SilentAuth=1&amp;wa=wsignin1.0</a:t>
            </a:r>
            <a:r>
              <a:rPr lang="en-US" sz="1050" dirty="0">
                <a:solidFill>
                  <a:srgbClr val="575757"/>
                </a:solidFill>
              </a:rPr>
              <a:t> </a:t>
            </a:r>
          </a:p>
        </p:txBody>
      </p:sp>
      <p:sp>
        <p:nvSpPr>
          <p:cNvPr id="6" name="Google Shape;378;p51">
            <a:extLst>
              <a:ext uri="{FF2B5EF4-FFF2-40B4-BE49-F238E27FC236}">
                <a16:creationId xmlns:a16="http://schemas.microsoft.com/office/drawing/2014/main" id="{D14868DE-D270-941A-9574-CD1911D37E17}"/>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94</a:t>
            </a:fld>
            <a:endParaRPr/>
          </a:p>
        </p:txBody>
      </p:sp>
    </p:spTree>
    <p:extLst>
      <p:ext uri="{BB962C8B-B14F-4D97-AF65-F5344CB8AC3E}">
        <p14:creationId xmlns:p14="http://schemas.microsoft.com/office/powerpoint/2010/main" val="4745633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1FD56C-7C40-4BF9-8872-39773DA6F8F6}"/>
              </a:ext>
            </a:extLst>
          </p:cNvPr>
          <p:cNvSpPr>
            <a:spLocks noGrp="1"/>
          </p:cNvSpPr>
          <p:nvPr>
            <p:ph type="title"/>
          </p:nvPr>
        </p:nvSpPr>
        <p:spPr/>
        <p:txBody>
          <a:bodyPr/>
          <a:lstStyle/>
          <a:p>
            <a:r>
              <a:rPr lang="en-US" dirty="0"/>
              <a:t>Multiple Views</a:t>
            </a:r>
          </a:p>
        </p:txBody>
      </p:sp>
      <p:grpSp>
        <p:nvGrpSpPr>
          <p:cNvPr id="53" name="Group 52">
            <a:extLst>
              <a:ext uri="{FF2B5EF4-FFF2-40B4-BE49-F238E27FC236}">
                <a16:creationId xmlns:a16="http://schemas.microsoft.com/office/drawing/2014/main" id="{A3065700-9D32-4EF1-9B0D-0A93E2A97F0B}"/>
              </a:ext>
            </a:extLst>
          </p:cNvPr>
          <p:cNvGrpSpPr/>
          <p:nvPr/>
        </p:nvGrpSpPr>
        <p:grpSpPr>
          <a:xfrm>
            <a:off x="1651163" y="964227"/>
            <a:ext cx="5895613" cy="3712174"/>
            <a:chOff x="2314569" y="1490180"/>
            <a:chExt cx="7860817" cy="4949565"/>
          </a:xfrm>
        </p:grpSpPr>
        <p:pic>
          <p:nvPicPr>
            <p:cNvPr id="5" name="Graphic 4" descr="Female Profile with solid fill">
              <a:extLst>
                <a:ext uri="{FF2B5EF4-FFF2-40B4-BE49-F238E27FC236}">
                  <a16:creationId xmlns:a16="http://schemas.microsoft.com/office/drawing/2014/main" id="{A8C1BA65-5290-4658-8071-D25DC14FF0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76214" y="2059539"/>
              <a:ext cx="914400" cy="914400"/>
            </a:xfrm>
            <a:prstGeom prst="rect">
              <a:avLst/>
            </a:prstGeom>
          </p:spPr>
        </p:pic>
        <p:pic>
          <p:nvPicPr>
            <p:cNvPr id="7" name="Graphic 6" descr="Male profile with solid fill">
              <a:extLst>
                <a:ext uri="{FF2B5EF4-FFF2-40B4-BE49-F238E27FC236}">
                  <a16:creationId xmlns:a16="http://schemas.microsoft.com/office/drawing/2014/main" id="{7F39F533-03B4-4FAE-B34C-0A2FC7A505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99341" y="2070239"/>
              <a:ext cx="914400" cy="914400"/>
            </a:xfrm>
            <a:prstGeom prst="rect">
              <a:avLst/>
            </a:prstGeom>
          </p:spPr>
        </p:pic>
        <p:pic>
          <p:nvPicPr>
            <p:cNvPr id="8" name="Graphic 7" descr="Male profile with solid fill">
              <a:extLst>
                <a:ext uri="{FF2B5EF4-FFF2-40B4-BE49-F238E27FC236}">
                  <a16:creationId xmlns:a16="http://schemas.microsoft.com/office/drawing/2014/main" id="{180F795F-BFAD-4F85-A994-0C4E1E23FD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23735" y="5189296"/>
              <a:ext cx="914400" cy="914400"/>
            </a:xfrm>
            <a:prstGeom prst="rect">
              <a:avLst/>
            </a:prstGeom>
          </p:spPr>
        </p:pic>
        <p:sp>
          <p:nvSpPr>
            <p:cNvPr id="10" name="TextBox 9">
              <a:extLst>
                <a:ext uri="{FF2B5EF4-FFF2-40B4-BE49-F238E27FC236}">
                  <a16:creationId xmlns:a16="http://schemas.microsoft.com/office/drawing/2014/main" id="{A5771EBE-9D06-46EF-81F9-A169A3F79EF8}"/>
                </a:ext>
              </a:extLst>
            </p:cNvPr>
            <p:cNvSpPr txBox="1"/>
            <p:nvPr/>
          </p:nvSpPr>
          <p:spPr>
            <a:xfrm>
              <a:off x="2314569" y="2861351"/>
              <a:ext cx="1037690" cy="22517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Architect</a:t>
              </a:r>
            </a:p>
          </p:txBody>
        </p:sp>
        <p:sp>
          <p:nvSpPr>
            <p:cNvPr id="11" name="TextBox 10">
              <a:extLst>
                <a:ext uri="{FF2B5EF4-FFF2-40B4-BE49-F238E27FC236}">
                  <a16:creationId xmlns:a16="http://schemas.microsoft.com/office/drawing/2014/main" id="{160BF447-65C8-488A-A191-0501532076FE}"/>
                </a:ext>
              </a:extLst>
            </p:cNvPr>
            <p:cNvSpPr txBox="1"/>
            <p:nvPr/>
          </p:nvSpPr>
          <p:spPr>
            <a:xfrm>
              <a:off x="9137696" y="2852533"/>
              <a:ext cx="1037690" cy="4708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Software</a:t>
              </a:r>
              <a:br>
                <a:rPr lang="en-US" sz="1050" dirty="0">
                  <a:solidFill>
                    <a:srgbClr val="575757"/>
                  </a:solidFill>
                </a:rPr>
              </a:br>
              <a:r>
                <a:rPr lang="en-US" sz="1050" dirty="0">
                  <a:solidFill>
                    <a:srgbClr val="575757"/>
                  </a:solidFill>
                </a:rPr>
                <a:t>Engineer</a:t>
              </a:r>
            </a:p>
          </p:txBody>
        </p:sp>
        <p:sp>
          <p:nvSpPr>
            <p:cNvPr id="12" name="TextBox 11">
              <a:extLst>
                <a:ext uri="{FF2B5EF4-FFF2-40B4-BE49-F238E27FC236}">
                  <a16:creationId xmlns:a16="http://schemas.microsoft.com/office/drawing/2014/main" id="{34D185DB-65CC-4EF6-B83B-F5F630B6778E}"/>
                </a:ext>
              </a:extLst>
            </p:cNvPr>
            <p:cNvSpPr txBox="1"/>
            <p:nvPr/>
          </p:nvSpPr>
          <p:spPr>
            <a:xfrm>
              <a:off x="5762090" y="5968847"/>
              <a:ext cx="1037690" cy="4708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Network</a:t>
              </a:r>
              <a:br>
                <a:rPr lang="en-US" sz="1050" dirty="0">
                  <a:solidFill>
                    <a:srgbClr val="575757"/>
                  </a:solidFill>
                </a:rPr>
              </a:br>
              <a:r>
                <a:rPr lang="en-US" sz="1050" dirty="0">
                  <a:solidFill>
                    <a:srgbClr val="575757"/>
                  </a:solidFill>
                </a:rPr>
                <a:t>Engineer</a:t>
              </a:r>
            </a:p>
          </p:txBody>
        </p:sp>
        <p:grpSp>
          <p:nvGrpSpPr>
            <p:cNvPr id="42" name="Group 41">
              <a:extLst>
                <a:ext uri="{FF2B5EF4-FFF2-40B4-BE49-F238E27FC236}">
                  <a16:creationId xmlns:a16="http://schemas.microsoft.com/office/drawing/2014/main" id="{C9CE3D7E-D9AA-4AE6-9AAB-ED64A41F2461}"/>
                </a:ext>
              </a:extLst>
            </p:cNvPr>
            <p:cNvGrpSpPr/>
            <p:nvPr/>
          </p:nvGrpSpPr>
          <p:grpSpPr>
            <a:xfrm>
              <a:off x="5248382" y="1490180"/>
              <a:ext cx="2065106" cy="1786847"/>
              <a:chOff x="3893906" y="622800"/>
              <a:chExt cx="3996647" cy="3928652"/>
            </a:xfrm>
          </p:grpSpPr>
          <p:sp>
            <p:nvSpPr>
              <p:cNvPr id="13" name="Rectangle: Rounded Corners 12">
                <a:extLst>
                  <a:ext uri="{FF2B5EF4-FFF2-40B4-BE49-F238E27FC236}">
                    <a16:creationId xmlns:a16="http://schemas.microsoft.com/office/drawing/2014/main" id="{2C567ACC-9F02-4A0D-B194-8F3A3C3CDFDA}"/>
                  </a:ext>
                </a:extLst>
              </p:cNvPr>
              <p:cNvSpPr/>
              <p:nvPr/>
            </p:nvSpPr>
            <p:spPr>
              <a:xfrm>
                <a:off x="5417906" y="1767753"/>
                <a:ext cx="1037690" cy="470898"/>
              </a:xfrm>
              <a:prstGeom prst="roundRect">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4" name="Rectangle: Rounded Corners 13">
                <a:extLst>
                  <a:ext uri="{FF2B5EF4-FFF2-40B4-BE49-F238E27FC236}">
                    <a16:creationId xmlns:a16="http://schemas.microsoft.com/office/drawing/2014/main" id="{CD000AF7-5325-473B-B3A1-28DDC53B01FD}"/>
                  </a:ext>
                </a:extLst>
              </p:cNvPr>
              <p:cNvSpPr/>
              <p:nvPr/>
            </p:nvSpPr>
            <p:spPr>
              <a:xfrm>
                <a:off x="6577174" y="2139767"/>
                <a:ext cx="1037690" cy="470898"/>
              </a:xfrm>
              <a:prstGeom prst="roundRect">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5" name="Rectangle: Rounded Corners 14">
                <a:extLst>
                  <a:ext uri="{FF2B5EF4-FFF2-40B4-BE49-F238E27FC236}">
                    <a16:creationId xmlns:a16="http://schemas.microsoft.com/office/drawing/2014/main" id="{24975ABC-183B-44D8-9D45-37964CFA6A3A}"/>
                  </a:ext>
                </a:extLst>
              </p:cNvPr>
              <p:cNvSpPr/>
              <p:nvPr/>
            </p:nvSpPr>
            <p:spPr>
              <a:xfrm>
                <a:off x="5417906" y="2805876"/>
                <a:ext cx="1037690" cy="470898"/>
              </a:xfrm>
              <a:prstGeom prst="roundRect">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6" name="Cloud 15">
                <a:extLst>
                  <a:ext uri="{FF2B5EF4-FFF2-40B4-BE49-F238E27FC236}">
                    <a16:creationId xmlns:a16="http://schemas.microsoft.com/office/drawing/2014/main" id="{F6BE5474-0FD6-4E79-86F9-50ECD05606FD}"/>
                  </a:ext>
                </a:extLst>
              </p:cNvPr>
              <p:cNvSpPr/>
              <p:nvPr/>
            </p:nvSpPr>
            <p:spPr>
              <a:xfrm>
                <a:off x="5638800" y="3565736"/>
                <a:ext cx="1633591" cy="688368"/>
              </a:xfrm>
              <a:prstGeom prst="cloud">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cxnSp>
            <p:nvCxnSpPr>
              <p:cNvPr id="18" name="Straight Arrow Connector 17">
                <a:extLst>
                  <a:ext uri="{FF2B5EF4-FFF2-40B4-BE49-F238E27FC236}">
                    <a16:creationId xmlns:a16="http://schemas.microsoft.com/office/drawing/2014/main" id="{321670D0-914F-41AE-8784-84A815FC0DBE}"/>
                  </a:ext>
                </a:extLst>
              </p:cNvPr>
              <p:cNvCxnSpPr>
                <a:stCxn id="16" idx="3"/>
                <a:endCxn id="15" idx="2"/>
              </p:cNvCxnSpPr>
              <p:nvPr/>
            </p:nvCxnSpPr>
            <p:spPr>
              <a:xfrm flipH="1" flipV="1">
                <a:off x="5936751" y="3276774"/>
                <a:ext cx="518845" cy="328320"/>
              </a:xfrm>
              <a:prstGeom prst="straightConnector1">
                <a:avLst/>
              </a:prstGeom>
              <a:ln w="9525"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0690253-5D1A-44F0-8F31-AAD47C45FBB4}"/>
                  </a:ext>
                </a:extLst>
              </p:cNvPr>
              <p:cNvCxnSpPr>
                <a:stCxn id="15" idx="0"/>
                <a:endCxn id="13" idx="2"/>
              </p:cNvCxnSpPr>
              <p:nvPr/>
            </p:nvCxnSpPr>
            <p:spPr>
              <a:xfrm flipV="1">
                <a:off x="5936751" y="2238651"/>
                <a:ext cx="0" cy="567225"/>
              </a:xfrm>
              <a:prstGeom prst="straightConnector1">
                <a:avLst/>
              </a:prstGeom>
              <a:ln w="9525"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E24D006-A871-4409-A864-DA0209D65153}"/>
                  </a:ext>
                </a:extLst>
              </p:cNvPr>
              <p:cNvCxnSpPr>
                <a:stCxn id="16" idx="3"/>
                <a:endCxn id="14" idx="2"/>
              </p:cNvCxnSpPr>
              <p:nvPr/>
            </p:nvCxnSpPr>
            <p:spPr>
              <a:xfrm flipV="1">
                <a:off x="6455596" y="2610665"/>
                <a:ext cx="640423" cy="994429"/>
              </a:xfrm>
              <a:prstGeom prst="straightConnector1">
                <a:avLst/>
              </a:prstGeom>
              <a:ln w="9525"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cxnSp>
          <p:sp>
            <p:nvSpPr>
              <p:cNvPr id="23" name="Flowchart: Magnetic Disk 22">
                <a:extLst>
                  <a:ext uri="{FF2B5EF4-FFF2-40B4-BE49-F238E27FC236}">
                    <a16:creationId xmlns:a16="http://schemas.microsoft.com/office/drawing/2014/main" id="{6D2288EF-94AA-4898-84DC-E184D4C5CE3C}"/>
                  </a:ext>
                </a:extLst>
              </p:cNvPr>
              <p:cNvSpPr/>
              <p:nvPr/>
            </p:nvSpPr>
            <p:spPr>
              <a:xfrm>
                <a:off x="5628097" y="745916"/>
                <a:ext cx="617307" cy="685788"/>
              </a:xfrm>
              <a:prstGeom prst="flowChartMagneticDisk">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cxnSp>
            <p:nvCxnSpPr>
              <p:cNvPr id="29" name="Straight Arrow Connector 28">
                <a:extLst>
                  <a:ext uri="{FF2B5EF4-FFF2-40B4-BE49-F238E27FC236}">
                    <a16:creationId xmlns:a16="http://schemas.microsoft.com/office/drawing/2014/main" id="{2B15CEB9-95C5-4EF6-8D4C-02961E17B09C}"/>
                  </a:ext>
                </a:extLst>
              </p:cNvPr>
              <p:cNvCxnSpPr>
                <a:stCxn id="13" idx="0"/>
                <a:endCxn id="23" idx="3"/>
              </p:cNvCxnSpPr>
              <p:nvPr/>
            </p:nvCxnSpPr>
            <p:spPr>
              <a:xfrm flipV="1">
                <a:off x="5936751" y="1431704"/>
                <a:ext cx="0" cy="336049"/>
              </a:xfrm>
              <a:prstGeom prst="straightConnector1">
                <a:avLst/>
              </a:prstGeom>
              <a:ln w="9525"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cxnSp>
          <p:sp>
            <p:nvSpPr>
              <p:cNvPr id="30" name="Flowchart: Magnetic Disk 29">
                <a:extLst>
                  <a:ext uri="{FF2B5EF4-FFF2-40B4-BE49-F238E27FC236}">
                    <a16:creationId xmlns:a16="http://schemas.microsoft.com/office/drawing/2014/main" id="{AFF52F4B-F557-4D7B-9484-00502106056D}"/>
                  </a:ext>
                </a:extLst>
              </p:cNvPr>
              <p:cNvSpPr/>
              <p:nvPr/>
            </p:nvSpPr>
            <p:spPr>
              <a:xfrm>
                <a:off x="6787365" y="1094990"/>
                <a:ext cx="617307" cy="685788"/>
              </a:xfrm>
              <a:prstGeom prst="flowChartMagneticDisk">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cxnSp>
            <p:nvCxnSpPr>
              <p:cNvPr id="34" name="Straight Arrow Connector 33">
                <a:extLst>
                  <a:ext uri="{FF2B5EF4-FFF2-40B4-BE49-F238E27FC236}">
                    <a16:creationId xmlns:a16="http://schemas.microsoft.com/office/drawing/2014/main" id="{4200A668-4E7E-4800-B653-6B93AE196B58}"/>
                  </a:ext>
                </a:extLst>
              </p:cNvPr>
              <p:cNvCxnSpPr>
                <a:stCxn id="14" idx="0"/>
                <a:endCxn id="30" idx="3"/>
              </p:cNvCxnSpPr>
              <p:nvPr/>
            </p:nvCxnSpPr>
            <p:spPr>
              <a:xfrm flipV="1">
                <a:off x="7096019" y="1780778"/>
                <a:ext cx="0" cy="358989"/>
              </a:xfrm>
              <a:prstGeom prst="straightConnector1">
                <a:avLst/>
              </a:prstGeom>
              <a:ln w="9525"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cxnSp>
          <p:pic>
            <p:nvPicPr>
              <p:cNvPr id="38" name="Graphic 37" descr="Internet with solid fill">
                <a:extLst>
                  <a:ext uri="{FF2B5EF4-FFF2-40B4-BE49-F238E27FC236}">
                    <a16:creationId xmlns:a16="http://schemas.microsoft.com/office/drawing/2014/main" id="{FDEE31D9-C313-43AE-AA83-9A521E8CB2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5247" y="3452720"/>
                <a:ext cx="914400" cy="914400"/>
              </a:xfrm>
              <a:prstGeom prst="rect">
                <a:avLst/>
              </a:prstGeom>
            </p:spPr>
          </p:pic>
          <p:cxnSp>
            <p:nvCxnSpPr>
              <p:cNvPr id="40" name="Straight Arrow Connector 39">
                <a:extLst>
                  <a:ext uri="{FF2B5EF4-FFF2-40B4-BE49-F238E27FC236}">
                    <a16:creationId xmlns:a16="http://schemas.microsoft.com/office/drawing/2014/main" id="{85A742B9-94D7-49D8-86E5-CEA285A66276}"/>
                  </a:ext>
                </a:extLst>
              </p:cNvPr>
              <p:cNvCxnSpPr>
                <a:stCxn id="38" idx="3"/>
                <a:endCxn id="16" idx="2"/>
              </p:cNvCxnSpPr>
              <p:nvPr/>
            </p:nvCxnSpPr>
            <p:spPr>
              <a:xfrm>
                <a:off x="5139647" y="3909920"/>
                <a:ext cx="504220" cy="0"/>
              </a:xfrm>
              <a:prstGeom prst="straightConnector1">
                <a:avLst/>
              </a:prstGeom>
              <a:ln w="9525"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20D6A8E0-C6D4-49F8-8A6D-8ABC81E56292}"/>
                  </a:ext>
                </a:extLst>
              </p:cNvPr>
              <p:cNvSpPr/>
              <p:nvPr/>
            </p:nvSpPr>
            <p:spPr>
              <a:xfrm>
                <a:off x="3893906" y="622800"/>
                <a:ext cx="3996647" cy="3928652"/>
              </a:xfrm>
              <a:custGeom>
                <a:avLst/>
                <a:gdLst>
                  <a:gd name="connsiteX0" fmla="*/ 0 w 1548830"/>
                  <a:gd name="connsiteY0" fmla="*/ 223360 h 1340135"/>
                  <a:gd name="connsiteX1" fmla="*/ 223360 w 1548830"/>
                  <a:gd name="connsiteY1" fmla="*/ 0 h 1340135"/>
                  <a:gd name="connsiteX2" fmla="*/ 763394 w 1548830"/>
                  <a:gd name="connsiteY2" fmla="*/ 0 h 1340135"/>
                  <a:gd name="connsiteX3" fmla="*/ 1325470 w 1548830"/>
                  <a:gd name="connsiteY3" fmla="*/ 0 h 1340135"/>
                  <a:gd name="connsiteX4" fmla="*/ 1548830 w 1548830"/>
                  <a:gd name="connsiteY4" fmla="*/ 223360 h 1340135"/>
                  <a:gd name="connsiteX5" fmla="*/ 1548830 w 1548830"/>
                  <a:gd name="connsiteY5" fmla="*/ 652199 h 1340135"/>
                  <a:gd name="connsiteX6" fmla="*/ 1548830 w 1548830"/>
                  <a:gd name="connsiteY6" fmla="*/ 1116775 h 1340135"/>
                  <a:gd name="connsiteX7" fmla="*/ 1325470 w 1548830"/>
                  <a:gd name="connsiteY7" fmla="*/ 1340135 h 1340135"/>
                  <a:gd name="connsiteX8" fmla="*/ 763394 w 1548830"/>
                  <a:gd name="connsiteY8" fmla="*/ 1340135 h 1340135"/>
                  <a:gd name="connsiteX9" fmla="*/ 223360 w 1548830"/>
                  <a:gd name="connsiteY9" fmla="*/ 1340135 h 1340135"/>
                  <a:gd name="connsiteX10" fmla="*/ 0 w 1548830"/>
                  <a:gd name="connsiteY10" fmla="*/ 1116775 h 1340135"/>
                  <a:gd name="connsiteX11" fmla="*/ 0 w 1548830"/>
                  <a:gd name="connsiteY11" fmla="*/ 661133 h 1340135"/>
                  <a:gd name="connsiteX12" fmla="*/ 0 w 1548830"/>
                  <a:gd name="connsiteY12" fmla="*/ 223360 h 1340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48830" h="1340135" extrusionOk="0">
                    <a:moveTo>
                      <a:pt x="0" y="223360"/>
                    </a:moveTo>
                    <a:cubicBezTo>
                      <a:pt x="30" y="125346"/>
                      <a:pt x="68977" y="2590"/>
                      <a:pt x="223360" y="0"/>
                    </a:cubicBezTo>
                    <a:cubicBezTo>
                      <a:pt x="346960" y="-14715"/>
                      <a:pt x="538170" y="2435"/>
                      <a:pt x="763394" y="0"/>
                    </a:cubicBezTo>
                    <a:cubicBezTo>
                      <a:pt x="988618" y="-2435"/>
                      <a:pt x="1119276" y="36617"/>
                      <a:pt x="1325470" y="0"/>
                    </a:cubicBezTo>
                    <a:cubicBezTo>
                      <a:pt x="1445220" y="-1521"/>
                      <a:pt x="1581260" y="87000"/>
                      <a:pt x="1548830" y="223360"/>
                    </a:cubicBezTo>
                    <a:cubicBezTo>
                      <a:pt x="1567172" y="418438"/>
                      <a:pt x="1511671" y="516448"/>
                      <a:pt x="1548830" y="652199"/>
                    </a:cubicBezTo>
                    <a:cubicBezTo>
                      <a:pt x="1585989" y="787950"/>
                      <a:pt x="1508105" y="922847"/>
                      <a:pt x="1548830" y="1116775"/>
                    </a:cubicBezTo>
                    <a:cubicBezTo>
                      <a:pt x="1540237" y="1245712"/>
                      <a:pt x="1450023" y="1330659"/>
                      <a:pt x="1325470" y="1340135"/>
                    </a:cubicBezTo>
                    <a:cubicBezTo>
                      <a:pt x="1100289" y="1371519"/>
                      <a:pt x="932002" y="1274156"/>
                      <a:pt x="763394" y="1340135"/>
                    </a:cubicBezTo>
                    <a:cubicBezTo>
                      <a:pt x="594786" y="1406114"/>
                      <a:pt x="417796" y="1336814"/>
                      <a:pt x="223360" y="1340135"/>
                    </a:cubicBezTo>
                    <a:cubicBezTo>
                      <a:pt x="124839" y="1320114"/>
                      <a:pt x="1507" y="1234997"/>
                      <a:pt x="0" y="1116775"/>
                    </a:cubicBezTo>
                    <a:cubicBezTo>
                      <a:pt x="-43975" y="890094"/>
                      <a:pt x="22133" y="875389"/>
                      <a:pt x="0" y="661133"/>
                    </a:cubicBezTo>
                    <a:cubicBezTo>
                      <a:pt x="-22133" y="446877"/>
                      <a:pt x="38031" y="441767"/>
                      <a:pt x="0" y="223360"/>
                    </a:cubicBezTo>
                    <a:close/>
                  </a:path>
                </a:pathLst>
              </a:custGeom>
              <a:noFill/>
              <a:ln w="9525" cap="rnd"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4921551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grpSp>
        <p:grpSp>
          <p:nvGrpSpPr>
            <p:cNvPr id="46" name="Group 45">
              <a:extLst>
                <a:ext uri="{FF2B5EF4-FFF2-40B4-BE49-F238E27FC236}">
                  <a16:creationId xmlns:a16="http://schemas.microsoft.com/office/drawing/2014/main" id="{D0CA1E9A-F98B-4C60-A873-70C7C40D660E}"/>
                </a:ext>
              </a:extLst>
            </p:cNvPr>
            <p:cNvGrpSpPr/>
            <p:nvPr/>
          </p:nvGrpSpPr>
          <p:grpSpPr>
            <a:xfrm>
              <a:off x="3125043" y="1534700"/>
              <a:ext cx="1657037" cy="1541122"/>
              <a:chOff x="2683253" y="2140875"/>
              <a:chExt cx="1657037" cy="1541122"/>
            </a:xfrm>
          </p:grpSpPr>
          <p:cxnSp>
            <p:nvCxnSpPr>
              <p:cNvPr id="44" name="Straight Connector 43">
                <a:extLst>
                  <a:ext uri="{FF2B5EF4-FFF2-40B4-BE49-F238E27FC236}">
                    <a16:creationId xmlns:a16="http://schemas.microsoft.com/office/drawing/2014/main" id="{9629C51B-C2B4-4CAF-8D21-FE1685C440C7}"/>
                  </a:ext>
                </a:extLst>
              </p:cNvPr>
              <p:cNvCxnSpPr/>
              <p:nvPr/>
            </p:nvCxnSpPr>
            <p:spPr>
              <a:xfrm flipV="1">
                <a:off x="2696425" y="2140875"/>
                <a:ext cx="1643865" cy="770989"/>
              </a:xfrm>
              <a:prstGeom prst="line">
                <a:avLst/>
              </a:prstGeom>
              <a:ln w="19050" cap="rnd">
                <a:solidFill>
                  <a:schemeClr val="tx1">
                    <a:lumMod val="60000"/>
                    <a:lumOff val="4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6CD2196-96CF-4E78-8AD1-FF06550CC056}"/>
                  </a:ext>
                </a:extLst>
              </p:cNvPr>
              <p:cNvCxnSpPr>
                <a:cxnSpLocks/>
              </p:cNvCxnSpPr>
              <p:nvPr/>
            </p:nvCxnSpPr>
            <p:spPr>
              <a:xfrm>
                <a:off x="2683253" y="2911008"/>
                <a:ext cx="1643865" cy="770989"/>
              </a:xfrm>
              <a:prstGeom prst="line">
                <a:avLst/>
              </a:prstGeom>
              <a:ln w="19050" cap="rnd">
                <a:solidFill>
                  <a:schemeClr val="tx1">
                    <a:lumMod val="60000"/>
                    <a:lumOff val="40000"/>
                  </a:schemeClr>
                </a:solidFill>
                <a:prstDash val="dash"/>
                <a:round/>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6640D51F-C3A6-4CB8-8C53-6F2EB09C59ED}"/>
                </a:ext>
              </a:extLst>
            </p:cNvPr>
            <p:cNvGrpSpPr/>
            <p:nvPr/>
          </p:nvGrpSpPr>
          <p:grpSpPr>
            <a:xfrm flipH="1">
              <a:off x="7710393" y="1600664"/>
              <a:ext cx="1657037" cy="1541122"/>
              <a:chOff x="2683253" y="2140875"/>
              <a:chExt cx="1657037" cy="1541122"/>
            </a:xfrm>
          </p:grpSpPr>
          <p:cxnSp>
            <p:nvCxnSpPr>
              <p:cNvPr id="48" name="Straight Connector 47">
                <a:extLst>
                  <a:ext uri="{FF2B5EF4-FFF2-40B4-BE49-F238E27FC236}">
                    <a16:creationId xmlns:a16="http://schemas.microsoft.com/office/drawing/2014/main" id="{6968636D-67DF-4230-B947-DAB9B9AB4E1D}"/>
                  </a:ext>
                </a:extLst>
              </p:cNvPr>
              <p:cNvCxnSpPr/>
              <p:nvPr/>
            </p:nvCxnSpPr>
            <p:spPr>
              <a:xfrm flipV="1">
                <a:off x="2696425" y="2140875"/>
                <a:ext cx="1643865" cy="770989"/>
              </a:xfrm>
              <a:prstGeom prst="line">
                <a:avLst/>
              </a:prstGeom>
              <a:ln w="19050" cap="rnd">
                <a:solidFill>
                  <a:schemeClr val="tx1">
                    <a:lumMod val="60000"/>
                    <a:lumOff val="4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FEC4913-1EC0-4E07-A9B2-6607116448A0}"/>
                  </a:ext>
                </a:extLst>
              </p:cNvPr>
              <p:cNvCxnSpPr>
                <a:cxnSpLocks/>
              </p:cNvCxnSpPr>
              <p:nvPr/>
            </p:nvCxnSpPr>
            <p:spPr>
              <a:xfrm>
                <a:off x="2683253" y="2911008"/>
                <a:ext cx="1643865" cy="770989"/>
              </a:xfrm>
              <a:prstGeom prst="line">
                <a:avLst/>
              </a:prstGeom>
              <a:ln w="19050" cap="rnd">
                <a:solidFill>
                  <a:schemeClr val="tx1">
                    <a:lumMod val="60000"/>
                    <a:lumOff val="40000"/>
                  </a:schemeClr>
                </a:solidFill>
                <a:prstDash val="dash"/>
                <a:round/>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43D9620D-8691-4102-8875-B0A8BBE6F241}"/>
                </a:ext>
              </a:extLst>
            </p:cNvPr>
            <p:cNvGrpSpPr/>
            <p:nvPr/>
          </p:nvGrpSpPr>
          <p:grpSpPr>
            <a:xfrm rot="5400000" flipH="1">
              <a:off x="5452416" y="3577746"/>
              <a:ext cx="1657037" cy="1541122"/>
              <a:chOff x="2683253" y="2140875"/>
              <a:chExt cx="1657037" cy="1541122"/>
            </a:xfrm>
          </p:grpSpPr>
          <p:cxnSp>
            <p:nvCxnSpPr>
              <p:cNvPr id="51" name="Straight Connector 50">
                <a:extLst>
                  <a:ext uri="{FF2B5EF4-FFF2-40B4-BE49-F238E27FC236}">
                    <a16:creationId xmlns:a16="http://schemas.microsoft.com/office/drawing/2014/main" id="{46A240D0-188A-4C93-9F6C-8E590132CB8B}"/>
                  </a:ext>
                </a:extLst>
              </p:cNvPr>
              <p:cNvCxnSpPr/>
              <p:nvPr/>
            </p:nvCxnSpPr>
            <p:spPr>
              <a:xfrm flipV="1">
                <a:off x="2696425" y="2140875"/>
                <a:ext cx="1643865" cy="770989"/>
              </a:xfrm>
              <a:prstGeom prst="line">
                <a:avLst/>
              </a:prstGeom>
              <a:ln w="19050" cap="rnd">
                <a:solidFill>
                  <a:schemeClr val="tx1">
                    <a:lumMod val="60000"/>
                    <a:lumOff val="4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C8C0C73-E6DE-4F0A-8804-159EB3176A80}"/>
                  </a:ext>
                </a:extLst>
              </p:cNvPr>
              <p:cNvCxnSpPr>
                <a:cxnSpLocks/>
              </p:cNvCxnSpPr>
              <p:nvPr/>
            </p:nvCxnSpPr>
            <p:spPr>
              <a:xfrm>
                <a:off x="2683253" y="2911008"/>
                <a:ext cx="1643865" cy="770989"/>
              </a:xfrm>
              <a:prstGeom prst="line">
                <a:avLst/>
              </a:prstGeom>
              <a:ln w="19050" cap="rnd">
                <a:solidFill>
                  <a:schemeClr val="tx1">
                    <a:lumMod val="60000"/>
                    <a:lumOff val="40000"/>
                  </a:schemeClr>
                </a:solidFill>
                <a:prstDash val="dash"/>
                <a:round/>
              </a:ln>
            </p:spPr>
            <p:style>
              <a:lnRef idx="1">
                <a:schemeClr val="accent1"/>
              </a:lnRef>
              <a:fillRef idx="0">
                <a:schemeClr val="accent1"/>
              </a:fillRef>
              <a:effectRef idx="0">
                <a:schemeClr val="accent1"/>
              </a:effectRef>
              <a:fontRef idx="minor">
                <a:schemeClr val="tx1"/>
              </a:fontRef>
            </p:style>
          </p:cxnSp>
        </p:grpSp>
      </p:grpSp>
      <p:sp>
        <p:nvSpPr>
          <p:cNvPr id="54" name="Shape 85">
            <a:extLst>
              <a:ext uri="{FF2B5EF4-FFF2-40B4-BE49-F238E27FC236}">
                <a16:creationId xmlns:a16="http://schemas.microsoft.com/office/drawing/2014/main" id="{ECE31B6B-1AF3-49D0-B032-85D8A00F255C}"/>
              </a:ext>
            </a:extLst>
          </p:cNvPr>
          <p:cNvSpPr txBox="1">
            <a:spLocks/>
          </p:cNvSpPr>
          <p:nvPr/>
        </p:nvSpPr>
        <p:spPr>
          <a:xfrm>
            <a:off x="822606" y="2177217"/>
            <a:ext cx="2435381" cy="1148572"/>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marL="289751" lvl="1" indent="-214313">
              <a:lnSpc>
                <a:spcPct val="100000"/>
              </a:lnSpc>
              <a:spcAft>
                <a:spcPts val="450"/>
              </a:spcAft>
              <a:buClrTx/>
              <a:buSzPct val="100000"/>
              <a:defRPr sz="1800"/>
            </a:pPr>
            <a:r>
              <a:rPr lang="en-US" sz="825" dirty="0"/>
              <a:t>Security gaps in the architecture?</a:t>
            </a:r>
          </a:p>
          <a:p>
            <a:pPr marL="289751" lvl="1" indent="-214313">
              <a:lnSpc>
                <a:spcPct val="100000"/>
              </a:lnSpc>
              <a:spcAft>
                <a:spcPts val="450"/>
              </a:spcAft>
              <a:buClrTx/>
              <a:buSzPct val="100000"/>
              <a:defRPr sz="1800"/>
            </a:pPr>
            <a:r>
              <a:rPr lang="en-US" sz="825" dirty="0"/>
              <a:t>List of components requiring protection?</a:t>
            </a:r>
          </a:p>
          <a:p>
            <a:pPr marL="289751" lvl="1" indent="-214313">
              <a:lnSpc>
                <a:spcPct val="100000"/>
              </a:lnSpc>
              <a:spcAft>
                <a:spcPts val="450"/>
              </a:spcAft>
              <a:buClrTx/>
              <a:buSzPct val="100000"/>
              <a:defRPr sz="1800"/>
            </a:pPr>
            <a:r>
              <a:rPr lang="en-US" sz="825" dirty="0"/>
              <a:t>Security standards &amp; best practices?</a:t>
            </a:r>
          </a:p>
          <a:p>
            <a:pPr marL="289751" lvl="1" indent="-214313">
              <a:lnSpc>
                <a:spcPct val="100000"/>
              </a:lnSpc>
              <a:spcAft>
                <a:spcPts val="450"/>
              </a:spcAft>
              <a:buClrTx/>
              <a:buSzPct val="100000"/>
              <a:defRPr sz="1800"/>
            </a:pPr>
            <a:r>
              <a:rPr lang="en-US" sz="825" dirty="0"/>
              <a:t>Patterns we can use to help ensure secure integration?</a:t>
            </a:r>
          </a:p>
          <a:p>
            <a:pPr marL="289751" lvl="1" indent="-214313">
              <a:lnSpc>
                <a:spcPct val="100000"/>
              </a:lnSpc>
              <a:spcAft>
                <a:spcPts val="450"/>
              </a:spcAft>
              <a:buClrTx/>
              <a:buSzPct val="100000"/>
              <a:defRPr sz="1800"/>
            </a:pPr>
            <a:r>
              <a:rPr lang="en-US" sz="825" dirty="0"/>
              <a:t>Are we following “defense in depth”?</a:t>
            </a:r>
          </a:p>
        </p:txBody>
      </p:sp>
      <p:sp>
        <p:nvSpPr>
          <p:cNvPr id="55" name="Shape 85">
            <a:extLst>
              <a:ext uri="{FF2B5EF4-FFF2-40B4-BE49-F238E27FC236}">
                <a16:creationId xmlns:a16="http://schemas.microsoft.com/office/drawing/2014/main" id="{EDAD2104-4FBD-4655-B56F-00B5A9BDF199}"/>
              </a:ext>
            </a:extLst>
          </p:cNvPr>
          <p:cNvSpPr txBox="1">
            <a:spLocks/>
          </p:cNvSpPr>
          <p:nvPr/>
        </p:nvSpPr>
        <p:spPr>
          <a:xfrm>
            <a:off x="5939951" y="2339165"/>
            <a:ext cx="2435381" cy="1029484"/>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marL="289751" lvl="1" indent="-214313">
              <a:lnSpc>
                <a:spcPct val="100000"/>
              </a:lnSpc>
              <a:spcAft>
                <a:spcPts val="450"/>
              </a:spcAft>
              <a:buClrTx/>
              <a:buSzPct val="100000"/>
              <a:defRPr sz="1800"/>
            </a:pPr>
            <a:r>
              <a:rPr lang="en-US" sz="825" dirty="0"/>
              <a:t>Security hooks to be included in code flows?</a:t>
            </a:r>
          </a:p>
          <a:p>
            <a:pPr marL="289751" lvl="1" indent="-214313">
              <a:lnSpc>
                <a:spcPct val="100000"/>
              </a:lnSpc>
              <a:spcAft>
                <a:spcPts val="450"/>
              </a:spcAft>
              <a:buClrTx/>
              <a:buSzPct val="100000"/>
              <a:defRPr sz="1800"/>
            </a:pPr>
            <a:r>
              <a:rPr lang="en-US" sz="825" dirty="0"/>
              <a:t>Tooling/libraries that make the job of securing the app “easier”?</a:t>
            </a:r>
          </a:p>
          <a:p>
            <a:pPr marL="289751" lvl="1" indent="-214313">
              <a:lnSpc>
                <a:spcPct val="100000"/>
              </a:lnSpc>
              <a:spcAft>
                <a:spcPts val="450"/>
              </a:spcAft>
              <a:buClrTx/>
              <a:buSzPct val="100000"/>
              <a:defRPr sz="1800"/>
            </a:pPr>
            <a:r>
              <a:rPr lang="en-US" sz="825" dirty="0"/>
              <a:t>Is code clean?</a:t>
            </a:r>
          </a:p>
          <a:p>
            <a:pPr marL="289751" lvl="1" indent="-214313">
              <a:lnSpc>
                <a:spcPct val="100000"/>
              </a:lnSpc>
              <a:spcAft>
                <a:spcPts val="450"/>
              </a:spcAft>
              <a:buClrTx/>
              <a:buSzPct val="100000"/>
              <a:defRPr sz="1800"/>
            </a:pPr>
            <a:r>
              <a:rPr lang="en-US" sz="825" dirty="0"/>
              <a:t>Sufficient testing?</a:t>
            </a:r>
          </a:p>
          <a:p>
            <a:pPr marL="289751" lvl="1" indent="-214313">
              <a:lnSpc>
                <a:spcPct val="100000"/>
              </a:lnSpc>
              <a:spcAft>
                <a:spcPts val="450"/>
              </a:spcAft>
              <a:buClrTx/>
              <a:buSzPct val="100000"/>
              <a:defRPr sz="1800"/>
            </a:pPr>
            <a:r>
              <a:rPr lang="en-US" sz="825" dirty="0"/>
              <a:t>Performance impacts?</a:t>
            </a:r>
          </a:p>
        </p:txBody>
      </p:sp>
      <p:sp>
        <p:nvSpPr>
          <p:cNvPr id="56" name="Shape 85">
            <a:extLst>
              <a:ext uri="{FF2B5EF4-FFF2-40B4-BE49-F238E27FC236}">
                <a16:creationId xmlns:a16="http://schemas.microsoft.com/office/drawing/2014/main" id="{7C52E0F3-55C5-46E8-B1D2-E18E1712DE60}"/>
              </a:ext>
            </a:extLst>
          </p:cNvPr>
          <p:cNvSpPr txBox="1">
            <a:spLocks/>
          </p:cNvSpPr>
          <p:nvPr/>
        </p:nvSpPr>
        <p:spPr>
          <a:xfrm>
            <a:off x="4968352" y="3823253"/>
            <a:ext cx="2435381" cy="1008170"/>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marL="289751" lvl="1" indent="-214313">
              <a:lnSpc>
                <a:spcPct val="100000"/>
              </a:lnSpc>
              <a:spcAft>
                <a:spcPts val="450"/>
              </a:spcAft>
              <a:buClrTx/>
              <a:buSzPct val="100000"/>
              <a:defRPr sz="1800"/>
            </a:pPr>
            <a:r>
              <a:rPr lang="en-US" sz="825" dirty="0"/>
              <a:t>Where are the exposure points in the network layer?</a:t>
            </a:r>
          </a:p>
          <a:p>
            <a:pPr marL="289751" lvl="1" indent="-214313">
              <a:lnSpc>
                <a:spcPct val="100000"/>
              </a:lnSpc>
              <a:spcAft>
                <a:spcPts val="450"/>
              </a:spcAft>
              <a:buClrTx/>
              <a:buSzPct val="100000"/>
              <a:defRPr sz="1800"/>
            </a:pPr>
            <a:r>
              <a:rPr lang="en-US" sz="825" dirty="0"/>
              <a:t>Are my “implicit trust zones” right-sized?</a:t>
            </a:r>
          </a:p>
          <a:p>
            <a:pPr marL="289751" lvl="1" indent="-214313">
              <a:lnSpc>
                <a:spcPct val="100000"/>
              </a:lnSpc>
              <a:spcAft>
                <a:spcPts val="450"/>
              </a:spcAft>
              <a:buClrTx/>
              <a:buSzPct val="100000"/>
              <a:defRPr sz="1800"/>
            </a:pPr>
            <a:r>
              <a:rPr lang="en-US" sz="825" dirty="0"/>
              <a:t>Monitoring in place?</a:t>
            </a:r>
          </a:p>
          <a:p>
            <a:pPr marL="289751" lvl="1" indent="-214313">
              <a:lnSpc>
                <a:spcPct val="100000"/>
              </a:lnSpc>
              <a:spcAft>
                <a:spcPts val="450"/>
              </a:spcAft>
              <a:buClrTx/>
              <a:buSzPct val="100000"/>
              <a:defRPr sz="1800"/>
            </a:pPr>
            <a:r>
              <a:rPr lang="en-US" sz="825" dirty="0"/>
              <a:t>How quickly can we remediate an uncovered vulnerability?</a:t>
            </a:r>
          </a:p>
        </p:txBody>
      </p:sp>
      <p:sp>
        <p:nvSpPr>
          <p:cNvPr id="4" name="Google Shape;378;p51">
            <a:extLst>
              <a:ext uri="{FF2B5EF4-FFF2-40B4-BE49-F238E27FC236}">
                <a16:creationId xmlns:a16="http://schemas.microsoft.com/office/drawing/2014/main" id="{CD7E69D7-EB4D-B4FB-2C14-55A15807DC1C}"/>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95</a:t>
            </a:fld>
            <a:endParaRPr/>
          </a:p>
        </p:txBody>
      </p:sp>
    </p:spTree>
    <p:extLst>
      <p:ext uri="{BB962C8B-B14F-4D97-AF65-F5344CB8AC3E}">
        <p14:creationId xmlns:p14="http://schemas.microsoft.com/office/powerpoint/2010/main" val="38607765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43B745-23A5-4D36-B81B-541DAAFDFDB8}"/>
              </a:ext>
            </a:extLst>
          </p:cNvPr>
          <p:cNvSpPr>
            <a:spLocks noGrp="1"/>
          </p:cNvSpPr>
          <p:nvPr>
            <p:ph type="title"/>
          </p:nvPr>
        </p:nvSpPr>
        <p:spPr/>
        <p:txBody>
          <a:bodyPr/>
          <a:lstStyle/>
          <a:p>
            <a:r>
              <a:rPr lang="en-US" dirty="0"/>
              <a:t>Implementing ZTA</a:t>
            </a:r>
          </a:p>
        </p:txBody>
      </p:sp>
    </p:spTree>
    <p:extLst>
      <p:ext uri="{BB962C8B-B14F-4D97-AF65-F5344CB8AC3E}">
        <p14:creationId xmlns:p14="http://schemas.microsoft.com/office/powerpoint/2010/main" val="18350398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0E81CF-C30C-475F-9281-558BEDFC5D9A}"/>
              </a:ext>
            </a:extLst>
          </p:cNvPr>
          <p:cNvSpPr>
            <a:spLocks noGrp="1"/>
          </p:cNvSpPr>
          <p:nvPr>
            <p:ph type="title"/>
          </p:nvPr>
        </p:nvSpPr>
        <p:spPr/>
        <p:txBody>
          <a:bodyPr/>
          <a:lstStyle/>
          <a:p>
            <a:r>
              <a:rPr lang="en-US" dirty="0"/>
              <a:t>Logical Components of Zero Trust</a:t>
            </a:r>
          </a:p>
        </p:txBody>
      </p:sp>
      <p:pic>
        <p:nvPicPr>
          <p:cNvPr id="5" name="Picture 4">
            <a:extLst>
              <a:ext uri="{FF2B5EF4-FFF2-40B4-BE49-F238E27FC236}">
                <a16:creationId xmlns:a16="http://schemas.microsoft.com/office/drawing/2014/main" id="{BEAFD231-C8C5-40DD-98CB-C897A394B2C9}"/>
              </a:ext>
            </a:extLst>
          </p:cNvPr>
          <p:cNvPicPr>
            <a:picLocks noChangeAspect="1"/>
          </p:cNvPicPr>
          <p:nvPr/>
        </p:nvPicPr>
        <p:blipFill>
          <a:blip r:embed="rId2"/>
          <a:stretch>
            <a:fillRect/>
          </a:stretch>
        </p:blipFill>
        <p:spPr>
          <a:xfrm>
            <a:off x="805237" y="1245345"/>
            <a:ext cx="7533526" cy="3236896"/>
          </a:xfrm>
          <a:prstGeom prst="rect">
            <a:avLst/>
          </a:prstGeom>
        </p:spPr>
      </p:pic>
      <p:sp>
        <p:nvSpPr>
          <p:cNvPr id="6" name="TextBox 5">
            <a:extLst>
              <a:ext uri="{FF2B5EF4-FFF2-40B4-BE49-F238E27FC236}">
                <a16:creationId xmlns:a16="http://schemas.microsoft.com/office/drawing/2014/main" id="{4FF56E47-AEC1-402E-9729-A1AEDD447221}"/>
              </a:ext>
            </a:extLst>
          </p:cNvPr>
          <p:cNvSpPr txBox="1"/>
          <p:nvPr/>
        </p:nvSpPr>
        <p:spPr>
          <a:xfrm>
            <a:off x="1551397" y="4580080"/>
            <a:ext cx="6041204" cy="19264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750" dirty="0">
                <a:solidFill>
                  <a:srgbClr val="575757"/>
                </a:solidFill>
              </a:rPr>
              <a:t>Core Zero Trust Logical Components (Source: Zero Trust Architecture, NIST SP 800-207, August 2020)</a:t>
            </a:r>
          </a:p>
        </p:txBody>
      </p:sp>
      <p:sp>
        <p:nvSpPr>
          <p:cNvPr id="4" name="Google Shape;378;p51">
            <a:extLst>
              <a:ext uri="{FF2B5EF4-FFF2-40B4-BE49-F238E27FC236}">
                <a16:creationId xmlns:a16="http://schemas.microsoft.com/office/drawing/2014/main" id="{FD6CCD37-1454-91EE-50AE-54B6539E56B1}"/>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97</a:t>
            </a:fld>
            <a:endParaRPr/>
          </a:p>
        </p:txBody>
      </p:sp>
    </p:spTree>
    <p:extLst>
      <p:ext uri="{BB962C8B-B14F-4D97-AF65-F5344CB8AC3E}">
        <p14:creationId xmlns:p14="http://schemas.microsoft.com/office/powerpoint/2010/main" val="15697331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0E81CF-C30C-475F-9281-558BEDFC5D9A}"/>
              </a:ext>
            </a:extLst>
          </p:cNvPr>
          <p:cNvSpPr>
            <a:spLocks noGrp="1"/>
          </p:cNvSpPr>
          <p:nvPr>
            <p:ph type="title"/>
          </p:nvPr>
        </p:nvSpPr>
        <p:spPr/>
        <p:txBody>
          <a:bodyPr/>
          <a:lstStyle/>
          <a:p>
            <a:r>
              <a:rPr lang="en-US" dirty="0"/>
              <a:t>Logical Components of Zero Trust</a:t>
            </a:r>
          </a:p>
        </p:txBody>
      </p:sp>
      <p:pic>
        <p:nvPicPr>
          <p:cNvPr id="5" name="Picture 4">
            <a:extLst>
              <a:ext uri="{FF2B5EF4-FFF2-40B4-BE49-F238E27FC236}">
                <a16:creationId xmlns:a16="http://schemas.microsoft.com/office/drawing/2014/main" id="{BEAFD231-C8C5-40DD-98CB-C897A394B2C9}"/>
              </a:ext>
            </a:extLst>
          </p:cNvPr>
          <p:cNvPicPr>
            <a:picLocks noChangeAspect="1"/>
          </p:cNvPicPr>
          <p:nvPr/>
        </p:nvPicPr>
        <p:blipFill>
          <a:blip r:embed="rId2"/>
          <a:stretch>
            <a:fillRect/>
          </a:stretch>
        </p:blipFill>
        <p:spPr>
          <a:xfrm>
            <a:off x="805237" y="1245345"/>
            <a:ext cx="7533526" cy="3236896"/>
          </a:xfrm>
          <a:prstGeom prst="rect">
            <a:avLst/>
          </a:prstGeom>
        </p:spPr>
      </p:pic>
      <p:sp>
        <p:nvSpPr>
          <p:cNvPr id="6" name="TextBox 5">
            <a:extLst>
              <a:ext uri="{FF2B5EF4-FFF2-40B4-BE49-F238E27FC236}">
                <a16:creationId xmlns:a16="http://schemas.microsoft.com/office/drawing/2014/main" id="{4FF56E47-AEC1-402E-9729-A1AEDD447221}"/>
              </a:ext>
            </a:extLst>
          </p:cNvPr>
          <p:cNvSpPr txBox="1"/>
          <p:nvPr/>
        </p:nvSpPr>
        <p:spPr>
          <a:xfrm>
            <a:off x="1551397" y="4580080"/>
            <a:ext cx="6041204" cy="19264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750" dirty="0">
                <a:solidFill>
                  <a:srgbClr val="575757"/>
                </a:solidFill>
              </a:rPr>
              <a:t>Core Zero Trust Logical Components (Source: Zero Trust Architecture, NIST SP 800-207, August 2020)</a:t>
            </a:r>
          </a:p>
        </p:txBody>
      </p:sp>
      <p:sp>
        <p:nvSpPr>
          <p:cNvPr id="2" name="Callout: Line 1">
            <a:extLst>
              <a:ext uri="{FF2B5EF4-FFF2-40B4-BE49-F238E27FC236}">
                <a16:creationId xmlns:a16="http://schemas.microsoft.com/office/drawing/2014/main" id="{47CE2FB5-FDA4-405B-AB14-AD0E64703B92}"/>
              </a:ext>
            </a:extLst>
          </p:cNvPr>
          <p:cNvSpPr/>
          <p:nvPr/>
        </p:nvSpPr>
        <p:spPr>
          <a:xfrm>
            <a:off x="385281" y="4138174"/>
            <a:ext cx="1656708" cy="785973"/>
          </a:xfrm>
          <a:prstGeom prst="borderCallout1">
            <a:avLst>
              <a:gd name="adj1" fmla="val -7721"/>
              <a:gd name="adj2" fmla="val 94923"/>
              <a:gd name="adj3" fmla="val -90441"/>
              <a:gd name="adj4" fmla="val 131434"/>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chemeClr val="bg1"/>
                </a:solidFill>
              </a:rPr>
              <a:t>User, application, or device with access to an Enterprise Resource</a:t>
            </a:r>
          </a:p>
        </p:txBody>
      </p:sp>
      <p:sp>
        <p:nvSpPr>
          <p:cNvPr id="8" name="Callout: Line 7">
            <a:extLst>
              <a:ext uri="{FF2B5EF4-FFF2-40B4-BE49-F238E27FC236}">
                <a16:creationId xmlns:a16="http://schemas.microsoft.com/office/drawing/2014/main" id="{31580224-D96B-49D6-AFF7-B5F138965B69}"/>
              </a:ext>
            </a:extLst>
          </p:cNvPr>
          <p:cNvSpPr/>
          <p:nvPr/>
        </p:nvSpPr>
        <p:spPr>
          <a:xfrm>
            <a:off x="6865706" y="3929235"/>
            <a:ext cx="1656708" cy="785973"/>
          </a:xfrm>
          <a:prstGeom prst="borderCallout1">
            <a:avLst>
              <a:gd name="adj1" fmla="val -6741"/>
              <a:gd name="adj2" fmla="val 9342"/>
              <a:gd name="adj3" fmla="val -69852"/>
              <a:gd name="adj4" fmla="val -19263"/>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chemeClr val="bg1"/>
                </a:solidFill>
              </a:rPr>
              <a:t>Application, data, document, or workload controlled by enterprise and to be protected by ZTA</a:t>
            </a:r>
          </a:p>
        </p:txBody>
      </p:sp>
      <p:sp>
        <p:nvSpPr>
          <p:cNvPr id="9" name="Callout: Line 8">
            <a:extLst>
              <a:ext uri="{FF2B5EF4-FFF2-40B4-BE49-F238E27FC236}">
                <a16:creationId xmlns:a16="http://schemas.microsoft.com/office/drawing/2014/main" id="{53BCE5A0-7462-480C-9E80-824BD25ED340}"/>
              </a:ext>
            </a:extLst>
          </p:cNvPr>
          <p:cNvSpPr/>
          <p:nvPr/>
        </p:nvSpPr>
        <p:spPr>
          <a:xfrm>
            <a:off x="6434192" y="639823"/>
            <a:ext cx="1656708" cy="785973"/>
          </a:xfrm>
          <a:prstGeom prst="borderCallout1">
            <a:avLst>
              <a:gd name="adj1" fmla="val 104044"/>
              <a:gd name="adj2" fmla="val 22830"/>
              <a:gd name="adj3" fmla="val 306619"/>
              <a:gd name="adj4" fmla="val -84844"/>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chemeClr val="bg1"/>
                </a:solidFill>
              </a:rPr>
              <a:t>The only way for a subject (presumed to be untrusted) to access a resource; does not make policy decisions</a:t>
            </a:r>
          </a:p>
        </p:txBody>
      </p:sp>
      <p:sp>
        <p:nvSpPr>
          <p:cNvPr id="10" name="Callout: Line 9">
            <a:extLst>
              <a:ext uri="{FF2B5EF4-FFF2-40B4-BE49-F238E27FC236}">
                <a16:creationId xmlns:a16="http://schemas.microsoft.com/office/drawing/2014/main" id="{F344F6AE-0B77-4D39-AB64-DD8224AA9B57}"/>
              </a:ext>
            </a:extLst>
          </p:cNvPr>
          <p:cNvSpPr/>
          <p:nvPr/>
        </p:nvSpPr>
        <p:spPr>
          <a:xfrm>
            <a:off x="2041989" y="803438"/>
            <a:ext cx="1656708" cy="785973"/>
          </a:xfrm>
          <a:prstGeom prst="borderCallout1">
            <a:avLst>
              <a:gd name="adj1" fmla="val 106985"/>
              <a:gd name="adj2" fmla="val 49807"/>
              <a:gd name="adj3" fmla="val 158580"/>
              <a:gd name="adj4" fmla="val 128179"/>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chemeClr val="bg1"/>
                </a:solidFill>
              </a:rPr>
              <a:t>Centralized place where policy is defined, and decisions are made on behalf of distributed PEPs</a:t>
            </a:r>
          </a:p>
        </p:txBody>
      </p:sp>
      <p:sp>
        <p:nvSpPr>
          <p:cNvPr id="7" name="Google Shape;378;p51">
            <a:extLst>
              <a:ext uri="{FF2B5EF4-FFF2-40B4-BE49-F238E27FC236}">
                <a16:creationId xmlns:a16="http://schemas.microsoft.com/office/drawing/2014/main" id="{4429DC16-AD41-952C-EDD3-279951966EFD}"/>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98</a:t>
            </a:fld>
            <a:endParaRPr/>
          </a:p>
        </p:txBody>
      </p:sp>
    </p:spTree>
    <p:extLst>
      <p:ext uri="{BB962C8B-B14F-4D97-AF65-F5344CB8AC3E}">
        <p14:creationId xmlns:p14="http://schemas.microsoft.com/office/powerpoint/2010/main" val="311619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0"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A9EC5A-63A7-4F15-A936-1BF410D818AD}"/>
              </a:ext>
            </a:extLst>
          </p:cNvPr>
          <p:cNvSpPr>
            <a:spLocks noGrp="1"/>
          </p:cNvSpPr>
          <p:nvPr>
            <p:ph type="title"/>
          </p:nvPr>
        </p:nvSpPr>
        <p:spPr/>
        <p:txBody>
          <a:bodyPr/>
          <a:lstStyle/>
          <a:p>
            <a:r>
              <a:rPr lang="en-US" dirty="0"/>
              <a:t>What is a Policy?</a:t>
            </a:r>
          </a:p>
        </p:txBody>
      </p:sp>
      <p:graphicFrame>
        <p:nvGraphicFramePr>
          <p:cNvPr id="4" name="Diagram 3">
            <a:extLst>
              <a:ext uri="{FF2B5EF4-FFF2-40B4-BE49-F238E27FC236}">
                <a16:creationId xmlns:a16="http://schemas.microsoft.com/office/drawing/2014/main" id="{DCB322DB-4FD0-4864-A2CD-34B09F3848A2}"/>
              </a:ext>
            </a:extLst>
          </p:cNvPr>
          <p:cNvGraphicFramePr/>
          <p:nvPr/>
        </p:nvGraphicFramePr>
        <p:xfrm>
          <a:off x="1524000" y="886503"/>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Google Shape;378;p51">
            <a:extLst>
              <a:ext uri="{FF2B5EF4-FFF2-40B4-BE49-F238E27FC236}">
                <a16:creationId xmlns:a16="http://schemas.microsoft.com/office/drawing/2014/main" id="{6285F19A-D943-FF85-B03B-9A801A2397D0}"/>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99</a:t>
            </a:fld>
            <a:endParaRPr/>
          </a:p>
        </p:txBody>
      </p:sp>
    </p:spTree>
    <p:extLst>
      <p:ext uri="{BB962C8B-B14F-4D97-AF65-F5344CB8AC3E}">
        <p14:creationId xmlns:p14="http://schemas.microsoft.com/office/powerpoint/2010/main" val="410024929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BCG_MODE" val="Presentation"/>
  <p:tag name="BCG_DESIGN" val="Arrow half"/>
  <p:tag name="EE4P_LAYOUT_ID" val="K"/>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flyx3gFqRT6hzONs8P26nw"/>
</p:tagLst>
</file>

<file path=ppt/tags/tag4.xml><?xml version="1.0" encoding="utf-8"?>
<p:tagLst xmlns:a="http://schemas.openxmlformats.org/drawingml/2006/main" xmlns:r="http://schemas.openxmlformats.org/officeDocument/2006/relationships" xmlns:p="http://schemas.openxmlformats.org/presentationml/2006/main">
  <p:tag name="EE4P_FORMATWIZARD_TAG" val="White"/>
</p:tagLst>
</file>

<file path=ppt/theme/theme1.xml><?xml version="1.0" encoding="utf-8"?>
<a:theme xmlns:a="http://schemas.openxmlformats.org/drawingml/2006/main" name="Pluralsight default theme">
  <a:themeElements>
    <a:clrScheme name="Pluralsight default theme">
      <a:dk1>
        <a:srgbClr val="404040"/>
      </a:dk1>
      <a:lt1>
        <a:srgbClr val="FFFFFF"/>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1003</TotalTime>
  <Words>6381</Words>
  <Application>Microsoft Office PowerPoint</Application>
  <PresentationFormat>On-screen Show (16:9)</PresentationFormat>
  <Paragraphs>812</Paragraphs>
  <Slides>125</Slides>
  <Notes>94</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125</vt:i4>
      </vt:variant>
    </vt:vector>
  </HeadingPairs>
  <TitlesOfParts>
    <vt:vector size="136" baseType="lpstr">
      <vt:lpstr>Merriweather</vt:lpstr>
      <vt:lpstr>Calibri</vt:lpstr>
      <vt:lpstr>Montserrat</vt:lpstr>
      <vt:lpstr>Helvetica Neue</vt:lpstr>
      <vt:lpstr>Lato</vt:lpstr>
      <vt:lpstr>Montserrat Medium</vt:lpstr>
      <vt:lpstr>Trebuchet MS</vt:lpstr>
      <vt:lpstr>Arial</vt:lpstr>
      <vt:lpstr>Wingdings</vt:lpstr>
      <vt:lpstr>Pluralsight default theme</vt:lpstr>
      <vt:lpstr>think-cell Slide</vt:lpstr>
      <vt:lpstr> Welcome Cybersecurity &amp; Threat Modeling</vt:lpstr>
      <vt:lpstr>Prerequisites</vt:lpstr>
      <vt:lpstr>Why study this subject?</vt:lpstr>
      <vt:lpstr>My pledge to you</vt:lpstr>
      <vt:lpstr>Objectives</vt:lpstr>
      <vt:lpstr>Agenda</vt:lpstr>
      <vt:lpstr>Introduction</vt:lpstr>
      <vt:lpstr>How Software Engineers Test (Sometimes)</vt:lpstr>
      <vt:lpstr>So, Why Is That a Problem?</vt:lpstr>
      <vt:lpstr>How Software Engineers Think About Security (Sometimes)</vt:lpstr>
      <vt:lpstr>How Software Engineers Think About Security (Sometimes)</vt:lpstr>
      <vt:lpstr>How Software Engineers Think About Security (Sometimes)</vt:lpstr>
      <vt:lpstr>So, Why Is That a Problem?</vt:lpstr>
      <vt:lpstr>Opportunities</vt:lpstr>
      <vt:lpstr>Cybersecurity</vt:lpstr>
      <vt:lpstr>Common Security Attacks</vt:lpstr>
      <vt:lpstr>Denial of Service (DoS)</vt:lpstr>
      <vt:lpstr>Denial of Service (DoS)</vt:lpstr>
      <vt:lpstr>Denial of Service (DoS)</vt:lpstr>
      <vt:lpstr>Distributed Denial of Service (DDoS)</vt:lpstr>
      <vt:lpstr>Distributed Denial of Service (DDoS)</vt:lpstr>
      <vt:lpstr>Defending Against Denial of Service</vt:lpstr>
      <vt:lpstr>Defending Against Denial of Service</vt:lpstr>
      <vt:lpstr>DEMO</vt:lpstr>
      <vt:lpstr>SQL Injection</vt:lpstr>
      <vt:lpstr>Types of SQL Injection Attack</vt:lpstr>
      <vt:lpstr>In-band SQL Injection</vt:lpstr>
      <vt:lpstr>Blind SQL Injection</vt:lpstr>
      <vt:lpstr>Blind SQL Injection</vt:lpstr>
      <vt:lpstr>Defending Against SQL Injection</vt:lpstr>
      <vt:lpstr>DEMO</vt:lpstr>
      <vt:lpstr>Large Files</vt:lpstr>
      <vt:lpstr>Defending Against Large Files</vt:lpstr>
      <vt:lpstr>Cross Site Scripting (XSS)</vt:lpstr>
      <vt:lpstr>Cross Site Scripting (XSS)</vt:lpstr>
      <vt:lpstr>Cross Site Scripting (XSS)</vt:lpstr>
      <vt:lpstr>Cross Site Scripting (XSS)</vt:lpstr>
      <vt:lpstr>Cross Site Scripting (XSS)</vt:lpstr>
      <vt:lpstr>Cross Site Scripting (XSS)</vt:lpstr>
      <vt:lpstr>Defending Against Cross Site Scripting</vt:lpstr>
      <vt:lpstr>Defending Against Cross Site Scripting</vt:lpstr>
      <vt:lpstr>DEMO</vt:lpstr>
      <vt:lpstr>Credential Stuffing</vt:lpstr>
      <vt:lpstr>Credential Stuffing</vt:lpstr>
      <vt:lpstr>Credential Stuffing</vt:lpstr>
      <vt:lpstr>Defending Against Credential Stuffing</vt:lpstr>
      <vt:lpstr>Defending Against Credential Stuffing</vt:lpstr>
      <vt:lpstr>OWASP Top 10</vt:lpstr>
      <vt:lpstr>Threat Modeling</vt:lpstr>
      <vt:lpstr>Standards &amp; Compliance</vt:lpstr>
      <vt:lpstr>Standards &amp; Compliance by Region</vt:lpstr>
      <vt:lpstr>Standards &amp; Compliance by Region</vt:lpstr>
      <vt:lpstr>Standards &amp; Compliance by Region</vt:lpstr>
      <vt:lpstr>Standards &amp; Compliance by Industry</vt:lpstr>
      <vt:lpstr>Standards &amp; Compliance by Industry</vt:lpstr>
      <vt:lpstr>Standards &amp; Compliance by Industry</vt:lpstr>
      <vt:lpstr>Standards &amp; Compliance by Technology</vt:lpstr>
      <vt:lpstr>Assessing Security Risks</vt:lpstr>
      <vt:lpstr>Assessing Security Risks</vt:lpstr>
      <vt:lpstr>Threat Modeling</vt:lpstr>
      <vt:lpstr>Threat Modeling</vt:lpstr>
      <vt:lpstr>Threat Modeling</vt:lpstr>
      <vt:lpstr>Threat Modeling – Attacker-Centric</vt:lpstr>
      <vt:lpstr>Threat Modeling – Attacker-Centric</vt:lpstr>
      <vt:lpstr>Threat Modeling – Attacker-Centric</vt:lpstr>
      <vt:lpstr>Threat Modeling – Asset-Centric</vt:lpstr>
      <vt:lpstr>Threat Modeling – Application-Centric</vt:lpstr>
      <vt:lpstr>Threat Modeling – Key Considerations</vt:lpstr>
      <vt:lpstr>Securing Data in Motion</vt:lpstr>
      <vt:lpstr>Securing Data in Motion</vt:lpstr>
      <vt:lpstr>Securing Data at Rest</vt:lpstr>
      <vt:lpstr>Threat Modeling Tools &amp; Frameworks</vt:lpstr>
      <vt:lpstr>OWASP Threat Dragon</vt:lpstr>
      <vt:lpstr>PASTA</vt:lpstr>
      <vt:lpstr>OCTAVE</vt:lpstr>
      <vt:lpstr>STRIDE</vt:lpstr>
      <vt:lpstr>Comparison of Various Options</vt:lpstr>
      <vt:lpstr>Principles &amp; Elements of ZTA</vt:lpstr>
      <vt:lpstr>Zero Trust prompting shift from network-centric trust models…</vt:lpstr>
      <vt:lpstr>Forrester’s Zero Trust Extended Model (ZTX)</vt:lpstr>
      <vt:lpstr>Forrester’s Zero Trust Extended Model (ZTX)</vt:lpstr>
      <vt:lpstr>Forrester’s Zero Trust Extended Model (ZTX)</vt:lpstr>
      <vt:lpstr>Forrester’s Zero Trust Extended Model (ZTX)</vt:lpstr>
      <vt:lpstr>Forrester’s Zero Trust Extended Model (ZTX)</vt:lpstr>
      <vt:lpstr>Forrester’s Zero Trust Extended Model (ZTX)</vt:lpstr>
      <vt:lpstr>Forrester’s Zero Trust Extended Model (ZTX)</vt:lpstr>
      <vt:lpstr>Forrester’s Zero Trust Extended Model (ZTX)</vt:lpstr>
      <vt:lpstr>What Problem(s) Are We Trying to Solve?</vt:lpstr>
      <vt:lpstr>Some Key Zero Trust Principles to Consider</vt:lpstr>
      <vt:lpstr>Zero Trust Architecture</vt:lpstr>
      <vt:lpstr>Security as a Software Architect &amp; Software Developer Responsibility</vt:lpstr>
      <vt:lpstr>Security as a Software Architect &amp; Software Developer Responsibility</vt:lpstr>
      <vt:lpstr>Microsoft’s Zero Trust Architecture</vt:lpstr>
      <vt:lpstr>Microsoft’s Zero Trust Architecture</vt:lpstr>
      <vt:lpstr>Multiple Views</vt:lpstr>
      <vt:lpstr>Implementing ZTA</vt:lpstr>
      <vt:lpstr>Logical Components of Zero Trust</vt:lpstr>
      <vt:lpstr>Logical Components of Zero Trust</vt:lpstr>
      <vt:lpstr>What is a Policy?</vt:lpstr>
      <vt:lpstr>What is a Policy?</vt:lpstr>
      <vt:lpstr>What is a Policy?</vt:lpstr>
      <vt:lpstr>What is a Policy?</vt:lpstr>
      <vt:lpstr>What is a Policy?</vt:lpstr>
      <vt:lpstr>Types of Policy Enforcement Point (PEP)</vt:lpstr>
      <vt:lpstr>Types of Policy Enforcement Point (PEP)</vt:lpstr>
      <vt:lpstr>Types of Policy Enforcement Point (PEP)</vt:lpstr>
      <vt:lpstr>Types of Policy Enforcement Point (PEP)</vt:lpstr>
      <vt:lpstr>Securing the Components of a System</vt:lpstr>
      <vt:lpstr>What Makes a “Good” PEP?</vt:lpstr>
      <vt:lpstr>What Makes a “Good” PEP?</vt:lpstr>
      <vt:lpstr>Typical Deployment Models</vt:lpstr>
      <vt:lpstr>Resource-Based Deployment Model</vt:lpstr>
      <vt:lpstr>Enclave-Based Deployment Model</vt:lpstr>
      <vt:lpstr>Cloud-Routed Deployment Model</vt:lpstr>
      <vt:lpstr>Microsegmentation Deployment Model</vt:lpstr>
      <vt:lpstr>Where’s Waldo? (I mean, Where are the PEPs?)</vt:lpstr>
      <vt:lpstr>Zero Trust Networking</vt:lpstr>
      <vt:lpstr>Traditional Enterprise Network</vt:lpstr>
      <vt:lpstr>Zero Trust Network (ZTN)</vt:lpstr>
      <vt:lpstr>Zero Trust Network (ZTN)</vt:lpstr>
      <vt:lpstr>Benefits of Zero Trust Networking (ZTN)</vt:lpstr>
      <vt:lpstr>One Possible Solution</vt:lpstr>
      <vt:lpstr>Architecting for Zero Trust</vt:lpstr>
      <vt:lpstr>Architecting for Zero Trust</vt:lpstr>
      <vt:lpstr>Thank you!  If you have additional questions,  please reach out to me at: (asanders@gamuttechnologysvcs.com)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Allen Sanders</dc:creator>
  <cp:lastModifiedBy>Allen Sanders</cp:lastModifiedBy>
  <cp:revision>84</cp:revision>
  <dcterms:modified xsi:type="dcterms:W3CDTF">2023-01-01T17:15:00Z</dcterms:modified>
</cp:coreProperties>
</file>